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3" r:id="rId4"/>
    <p:sldId id="259" r:id="rId5"/>
    <p:sldId id="260" r:id="rId6"/>
    <p:sldId id="262" r:id="rId7"/>
  </p:sldIdLst>
  <p:sldSz cx="18288000" cy="10287000"/>
  <p:notesSz cx="6858000" cy="9144000"/>
  <p:embeddedFontLst>
    <p:embeddedFont>
      <p:font typeface="HK Grotesk Bold" panose="020B0604020202020204" charset="-52"/>
      <p:regular r:id="rId9"/>
    </p:embeddedFont>
    <p:embeddedFont>
      <p:font typeface="Jura Medium" panose="020B0604020202020204" charset="0"/>
      <p:regular r:id="rId10"/>
    </p:embeddedFont>
    <p:embeddedFont>
      <p:font typeface="Jura Semi-Bold" panose="020B0604020202020204" charset="0"/>
      <p:regular r:id="rId11"/>
    </p:embeddedFont>
    <p:embeddedFont>
      <p:font typeface="Jura Bold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HK Grotesk Medium" panose="020B0604020202020204" charset="-52"/>
      <p:regular r:id="rId17"/>
    </p:embeddedFont>
    <p:embeddedFont>
      <p:font typeface="HK Grotesk Light" panose="020B0604020202020204" charset="-52"/>
      <p:regular r:id="rId18"/>
    </p:embeddedFont>
    <p:embeddedFont>
      <p:font typeface="Jura" panose="020B0604020202020204" charset="0"/>
      <p:regular r:id="rId19"/>
    </p:embeddedFont>
    <p:embeddedFont>
      <p:font typeface="HK Grotesk" panose="020B0604020202020204" charset="-52"/>
      <p:regular r:id="rId20"/>
    </p:embeddedFont>
    <p:embeddedFont>
      <p:font typeface="Gilroy" panose="00000500000000000000" pitchFamily="2" charset="-52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44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C84"/>
    <a:srgbClr val="EA5614"/>
    <a:srgbClr val="2A2C83"/>
    <a:srgbClr val="0E0F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82" y="101"/>
      </p:cViewPr>
      <p:guideLst>
        <p:guide orient="horz" pos="4344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2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15BB03-97F3-42E7-A78F-CD8D41132368}" type="datetimeFigureOut">
              <a:rPr lang="ru-RU" smtClean="0"/>
              <a:t>16.12.2025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72463-6535-483C-869E-2CF925799B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2411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D72463-6535-483C-869E-2CF925799B9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7936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1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60975" y="-456403"/>
            <a:ext cx="18609951" cy="11199807"/>
          </a:xfrm>
          <a:custGeom>
            <a:avLst/>
            <a:gdLst/>
            <a:ahLst/>
            <a:cxnLst/>
            <a:rect l="l" t="t" r="r" b="b"/>
            <a:pathLst>
              <a:path w="18609951" h="11199807">
                <a:moveTo>
                  <a:pt x="0" y="0"/>
                </a:moveTo>
                <a:lnTo>
                  <a:pt x="18609950" y="0"/>
                </a:lnTo>
                <a:lnTo>
                  <a:pt x="18609950" y="11199806"/>
                </a:lnTo>
                <a:lnTo>
                  <a:pt x="0" y="111998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436196">
            <a:off x="4020068" y="-2999749"/>
            <a:ext cx="19128356" cy="12433431"/>
          </a:xfrm>
          <a:custGeom>
            <a:avLst/>
            <a:gdLst/>
            <a:ahLst/>
            <a:cxnLst/>
            <a:rect l="l" t="t" r="r" b="b"/>
            <a:pathLst>
              <a:path w="19128356" h="12433431">
                <a:moveTo>
                  <a:pt x="0" y="0"/>
                </a:moveTo>
                <a:lnTo>
                  <a:pt x="19128356" y="0"/>
                </a:lnTo>
                <a:lnTo>
                  <a:pt x="19128356" y="12433431"/>
                </a:lnTo>
                <a:lnTo>
                  <a:pt x="0" y="1243343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7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148118" y="-85958"/>
            <a:ext cx="3139882" cy="2229316"/>
          </a:xfrm>
          <a:custGeom>
            <a:avLst/>
            <a:gdLst/>
            <a:ahLst/>
            <a:cxnLst/>
            <a:rect l="l" t="t" r="r" b="b"/>
            <a:pathLst>
              <a:path w="3139882" h="2229316">
                <a:moveTo>
                  <a:pt x="0" y="0"/>
                </a:moveTo>
                <a:lnTo>
                  <a:pt x="3139882" y="0"/>
                </a:lnTo>
                <a:lnTo>
                  <a:pt x="3139882" y="2229316"/>
                </a:lnTo>
                <a:lnTo>
                  <a:pt x="0" y="22293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834002" y="6920705"/>
            <a:ext cx="2238731" cy="497866"/>
            <a:chOff x="0" y="0"/>
            <a:chExt cx="755462" cy="13112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55462" cy="131125"/>
            </a:xfrm>
            <a:custGeom>
              <a:avLst/>
              <a:gdLst/>
              <a:ahLst/>
              <a:cxnLst/>
              <a:rect l="l" t="t" r="r" b="b"/>
              <a:pathLst>
                <a:path w="755462" h="131125">
                  <a:moveTo>
                    <a:pt x="45884" y="0"/>
                  </a:moveTo>
                  <a:lnTo>
                    <a:pt x="709578" y="0"/>
                  </a:lnTo>
                  <a:cubicBezTo>
                    <a:pt x="721747" y="0"/>
                    <a:pt x="733418" y="4834"/>
                    <a:pt x="742022" y="13439"/>
                  </a:cubicBezTo>
                  <a:cubicBezTo>
                    <a:pt x="750627" y="22044"/>
                    <a:pt x="755462" y="33715"/>
                    <a:pt x="755462" y="45884"/>
                  </a:cubicBezTo>
                  <a:lnTo>
                    <a:pt x="755462" y="85241"/>
                  </a:lnTo>
                  <a:cubicBezTo>
                    <a:pt x="755462" y="97410"/>
                    <a:pt x="750627" y="109081"/>
                    <a:pt x="742022" y="117686"/>
                  </a:cubicBezTo>
                  <a:cubicBezTo>
                    <a:pt x="733418" y="126291"/>
                    <a:pt x="721747" y="131125"/>
                    <a:pt x="709578" y="131125"/>
                  </a:cubicBezTo>
                  <a:lnTo>
                    <a:pt x="45884" y="131125"/>
                  </a:lnTo>
                  <a:cubicBezTo>
                    <a:pt x="33715" y="131125"/>
                    <a:pt x="22044" y="126291"/>
                    <a:pt x="13439" y="117686"/>
                  </a:cubicBezTo>
                  <a:cubicBezTo>
                    <a:pt x="4834" y="109081"/>
                    <a:pt x="0" y="97410"/>
                    <a:pt x="0" y="85241"/>
                  </a:cubicBezTo>
                  <a:lnTo>
                    <a:pt x="0" y="45884"/>
                  </a:lnTo>
                  <a:cubicBezTo>
                    <a:pt x="0" y="33715"/>
                    <a:pt x="4834" y="22044"/>
                    <a:pt x="13439" y="13439"/>
                  </a:cubicBezTo>
                  <a:cubicBezTo>
                    <a:pt x="22044" y="4834"/>
                    <a:pt x="33715" y="0"/>
                    <a:pt x="45884" y="0"/>
                  </a:cubicBezTo>
                  <a:close/>
                </a:path>
              </a:pathLst>
            </a:custGeom>
            <a:solidFill>
              <a:srgbClr val="2A2C83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9525"/>
              <a:ext cx="755462" cy="140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0"/>
                </a:lnSpc>
              </a:pPr>
              <a:r>
                <a:rPr lang="en-US" sz="2200" b="1" dirty="0">
                  <a:solidFill>
                    <a:srgbClr val="FFFFFF"/>
                  </a:solidFill>
                  <a:latin typeface="Jura Bold"/>
                  <a:ea typeface="Jura Bold"/>
                  <a:cs typeface="Jura Bold"/>
                  <a:sym typeface="Jura Bold"/>
                </a:rPr>
                <a:t>144 </a:t>
              </a:r>
              <a:r>
                <a:rPr lang="en-US" sz="2200" b="1" dirty="0" err="1">
                  <a:solidFill>
                    <a:srgbClr val="FFFFFF"/>
                  </a:solidFill>
                  <a:latin typeface="Jura Bold"/>
                  <a:ea typeface="Jura Bold"/>
                  <a:cs typeface="Jura Bold"/>
                  <a:sym typeface="Jura Bold"/>
                </a:rPr>
                <a:t>ак.ч</a:t>
              </a:r>
              <a:r>
                <a:rPr lang="en-US" sz="2200" b="1" dirty="0">
                  <a:solidFill>
                    <a:srgbClr val="FFFFFF"/>
                  </a:solidFill>
                  <a:latin typeface="Jura Bold"/>
                  <a:ea typeface="Jura Bold"/>
                  <a:cs typeface="Jura Bold"/>
                  <a:sym typeface="Jura Bold"/>
                </a:rPr>
                <a:t>.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351980" y="6920705"/>
            <a:ext cx="2243263" cy="497866"/>
            <a:chOff x="0" y="-9525"/>
            <a:chExt cx="757849" cy="1406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757849" cy="131125"/>
            </a:xfrm>
            <a:custGeom>
              <a:avLst/>
              <a:gdLst/>
              <a:ahLst/>
              <a:cxnLst/>
              <a:rect l="l" t="t" r="r" b="b"/>
              <a:pathLst>
                <a:path w="757849" h="131125">
                  <a:moveTo>
                    <a:pt x="45739" y="0"/>
                  </a:moveTo>
                  <a:lnTo>
                    <a:pt x="712110" y="0"/>
                  </a:lnTo>
                  <a:cubicBezTo>
                    <a:pt x="737371" y="0"/>
                    <a:pt x="757849" y="20478"/>
                    <a:pt x="757849" y="45739"/>
                  </a:cubicBezTo>
                  <a:lnTo>
                    <a:pt x="757849" y="85386"/>
                  </a:lnTo>
                  <a:cubicBezTo>
                    <a:pt x="757849" y="97517"/>
                    <a:pt x="753030" y="109151"/>
                    <a:pt x="744452" y="117728"/>
                  </a:cubicBezTo>
                  <a:cubicBezTo>
                    <a:pt x="735874" y="126306"/>
                    <a:pt x="724240" y="131125"/>
                    <a:pt x="712110" y="131125"/>
                  </a:cubicBezTo>
                  <a:lnTo>
                    <a:pt x="45739" y="131125"/>
                  </a:lnTo>
                  <a:cubicBezTo>
                    <a:pt x="33608" y="131125"/>
                    <a:pt x="21974" y="126306"/>
                    <a:pt x="13397" y="117728"/>
                  </a:cubicBezTo>
                  <a:cubicBezTo>
                    <a:pt x="4819" y="109151"/>
                    <a:pt x="0" y="97517"/>
                    <a:pt x="0" y="85386"/>
                  </a:cubicBezTo>
                  <a:lnTo>
                    <a:pt x="0" y="45739"/>
                  </a:lnTo>
                  <a:cubicBezTo>
                    <a:pt x="0" y="33608"/>
                    <a:pt x="4819" y="21974"/>
                    <a:pt x="13397" y="13397"/>
                  </a:cubicBezTo>
                  <a:cubicBezTo>
                    <a:pt x="21974" y="4819"/>
                    <a:pt x="33608" y="0"/>
                    <a:pt x="45739" y="0"/>
                  </a:cubicBezTo>
                  <a:close/>
                </a:path>
              </a:pathLst>
            </a:custGeom>
            <a:solidFill>
              <a:srgbClr val="2A2C83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9525"/>
              <a:ext cx="757849" cy="140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0"/>
                </a:lnSpc>
              </a:pPr>
              <a:r>
                <a:rPr lang="en-US" sz="2200" b="1" dirty="0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5 </a:t>
              </a:r>
              <a:r>
                <a:rPr lang="en-US" sz="2200" b="1" dirty="0" err="1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модулей</a:t>
              </a:r>
              <a:endParaRPr lang="en-US" sz="2200" b="1" dirty="0">
                <a:solidFill>
                  <a:srgbClr val="FFFFFF"/>
                </a:solidFill>
                <a:latin typeface="Jura Medium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6874491" y="6954421"/>
            <a:ext cx="2881568" cy="464149"/>
            <a:chOff x="0" y="0"/>
            <a:chExt cx="758932" cy="13112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58932" cy="131125"/>
            </a:xfrm>
            <a:custGeom>
              <a:avLst/>
              <a:gdLst/>
              <a:ahLst/>
              <a:cxnLst/>
              <a:rect l="l" t="t" r="r" b="b"/>
              <a:pathLst>
                <a:path w="758932" h="131125">
                  <a:moveTo>
                    <a:pt x="45674" y="0"/>
                  </a:moveTo>
                  <a:lnTo>
                    <a:pt x="713258" y="0"/>
                  </a:lnTo>
                  <a:cubicBezTo>
                    <a:pt x="738483" y="0"/>
                    <a:pt x="758932" y="20449"/>
                    <a:pt x="758932" y="45674"/>
                  </a:cubicBezTo>
                  <a:lnTo>
                    <a:pt x="758932" y="85451"/>
                  </a:lnTo>
                  <a:cubicBezTo>
                    <a:pt x="758932" y="110676"/>
                    <a:pt x="738483" y="131125"/>
                    <a:pt x="713258" y="131125"/>
                  </a:cubicBezTo>
                  <a:lnTo>
                    <a:pt x="45674" y="131125"/>
                  </a:lnTo>
                  <a:cubicBezTo>
                    <a:pt x="20449" y="131125"/>
                    <a:pt x="0" y="110676"/>
                    <a:pt x="0" y="85451"/>
                  </a:cubicBezTo>
                  <a:lnTo>
                    <a:pt x="0" y="45674"/>
                  </a:lnTo>
                  <a:cubicBezTo>
                    <a:pt x="0" y="20449"/>
                    <a:pt x="20449" y="0"/>
                    <a:pt x="45674" y="0"/>
                  </a:cubicBezTo>
                  <a:close/>
                </a:path>
              </a:pathLst>
            </a:custGeom>
            <a:solidFill>
              <a:srgbClr val="2A2C83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0"/>
              <a:ext cx="758932" cy="131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0"/>
                </a:lnSpc>
              </a:pPr>
              <a:r>
                <a:rPr lang="en-US" sz="2200" b="1" dirty="0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2 </a:t>
              </a:r>
              <a:r>
                <a:rPr lang="en-US" sz="2200" b="1" dirty="0" err="1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месяца</a:t>
              </a:r>
              <a:r>
                <a:rPr lang="en-US" sz="2200" b="1" dirty="0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200" b="1" dirty="0" err="1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обучения</a:t>
              </a:r>
              <a:endParaRPr lang="en-US" sz="2200" b="1" dirty="0">
                <a:solidFill>
                  <a:srgbClr val="FFFFFF"/>
                </a:solidFill>
                <a:latin typeface="Jura Medium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876069" y="7567979"/>
            <a:ext cx="7877532" cy="497866"/>
            <a:chOff x="0" y="0"/>
            <a:chExt cx="2363499" cy="13112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363500" cy="131125"/>
            </a:xfrm>
            <a:custGeom>
              <a:avLst/>
              <a:gdLst/>
              <a:ahLst/>
              <a:cxnLst/>
              <a:rect l="l" t="t" r="r" b="b"/>
              <a:pathLst>
                <a:path w="2363500" h="131125">
                  <a:moveTo>
                    <a:pt x="14666" y="0"/>
                  </a:moveTo>
                  <a:lnTo>
                    <a:pt x="2348833" y="0"/>
                  </a:lnTo>
                  <a:cubicBezTo>
                    <a:pt x="2352723" y="0"/>
                    <a:pt x="2356453" y="1545"/>
                    <a:pt x="2359204" y="4296"/>
                  </a:cubicBezTo>
                  <a:cubicBezTo>
                    <a:pt x="2361954" y="7046"/>
                    <a:pt x="2363500" y="10776"/>
                    <a:pt x="2363500" y="14666"/>
                  </a:cubicBezTo>
                  <a:lnTo>
                    <a:pt x="2363500" y="116459"/>
                  </a:lnTo>
                  <a:cubicBezTo>
                    <a:pt x="2363500" y="120349"/>
                    <a:pt x="2361954" y="124079"/>
                    <a:pt x="2359204" y="126829"/>
                  </a:cubicBezTo>
                  <a:cubicBezTo>
                    <a:pt x="2356453" y="129580"/>
                    <a:pt x="2352723" y="131125"/>
                    <a:pt x="2348833" y="131125"/>
                  </a:cubicBezTo>
                  <a:lnTo>
                    <a:pt x="14666" y="131125"/>
                  </a:lnTo>
                  <a:cubicBezTo>
                    <a:pt x="10776" y="131125"/>
                    <a:pt x="7046" y="129580"/>
                    <a:pt x="4296" y="126829"/>
                  </a:cubicBezTo>
                  <a:cubicBezTo>
                    <a:pt x="1545" y="124079"/>
                    <a:pt x="0" y="120349"/>
                    <a:pt x="0" y="116459"/>
                  </a:cubicBezTo>
                  <a:lnTo>
                    <a:pt x="0" y="14666"/>
                  </a:lnTo>
                  <a:cubicBezTo>
                    <a:pt x="0" y="10776"/>
                    <a:pt x="1545" y="7046"/>
                    <a:pt x="4296" y="4296"/>
                  </a:cubicBezTo>
                  <a:cubicBezTo>
                    <a:pt x="7046" y="1545"/>
                    <a:pt x="10776" y="0"/>
                    <a:pt x="14666" y="0"/>
                  </a:cubicBezTo>
                  <a:close/>
                </a:path>
              </a:pathLst>
            </a:custGeom>
            <a:solidFill>
              <a:srgbClr val="EA5614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9525"/>
              <a:ext cx="2363499" cy="140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40"/>
                </a:lnSpc>
              </a:pPr>
              <a:r>
                <a:rPr lang="en-US" sz="2200" b="1" dirty="0" err="1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Дистанционное</a:t>
              </a:r>
              <a:r>
                <a:rPr lang="en-US" sz="2200" b="1" dirty="0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200" b="1" dirty="0" err="1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обучение</a:t>
              </a:r>
              <a:r>
                <a:rPr lang="en-US" sz="2200" b="1" dirty="0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200" b="1" dirty="0" err="1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на</a:t>
              </a:r>
              <a:r>
                <a:rPr lang="en-US" sz="2200" b="1" dirty="0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200" b="1" dirty="0" err="1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платформе</a:t>
              </a:r>
              <a:r>
                <a:rPr lang="en-US" sz="2200" b="1" dirty="0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200" b="1" dirty="0" err="1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Академии</a:t>
              </a:r>
              <a:r>
                <a:rPr lang="en-US" sz="2200" b="1" dirty="0">
                  <a:solidFill>
                    <a:srgbClr val="FFFFFF"/>
                  </a:solidFill>
                  <a:latin typeface="Jura Medium"/>
                  <a:ea typeface="Jura Medium"/>
                  <a:cs typeface="Jura Medium"/>
                  <a:sym typeface="Jura Medium"/>
                </a:rPr>
                <a:t> ПСБ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876069" y="2591263"/>
            <a:ext cx="11077567" cy="3801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80"/>
              </a:lnSpc>
            </a:pPr>
            <a:r>
              <a:rPr lang="en-US" sz="6800" dirty="0" err="1">
                <a:solidFill>
                  <a:srgbClr val="FFFFFF"/>
                </a:solidFill>
                <a:latin typeface="Jura"/>
                <a:ea typeface="Jura"/>
                <a:cs typeface="Jura"/>
                <a:sym typeface="Jura"/>
              </a:rPr>
              <a:t>Программа</a:t>
            </a:r>
            <a:r>
              <a:rPr lang="en-US" sz="6800" dirty="0">
                <a:solidFill>
                  <a:srgbClr val="FFFFFF"/>
                </a:solidFill>
                <a:latin typeface="Jura"/>
                <a:ea typeface="Jura"/>
                <a:cs typeface="Jura"/>
                <a:sym typeface="Jura"/>
              </a:rPr>
              <a:t> </a:t>
            </a:r>
            <a:r>
              <a:rPr lang="en-US" sz="6800" dirty="0" err="1">
                <a:solidFill>
                  <a:srgbClr val="FFFFFF"/>
                </a:solidFill>
                <a:latin typeface="Jura"/>
                <a:ea typeface="Jura"/>
                <a:cs typeface="Jura"/>
                <a:sym typeface="Jura"/>
              </a:rPr>
              <a:t>повышения</a:t>
            </a:r>
            <a:r>
              <a:rPr lang="en-US" sz="6800" dirty="0">
                <a:solidFill>
                  <a:srgbClr val="FFFFFF"/>
                </a:solidFill>
                <a:latin typeface="Jura"/>
                <a:ea typeface="Jura"/>
                <a:cs typeface="Jura"/>
                <a:sym typeface="Jura"/>
              </a:rPr>
              <a:t> </a:t>
            </a:r>
            <a:r>
              <a:rPr lang="en-US" sz="6800" dirty="0" err="1">
                <a:solidFill>
                  <a:srgbClr val="FFFFFF"/>
                </a:solidFill>
                <a:latin typeface="Jura"/>
                <a:ea typeface="Jura"/>
                <a:cs typeface="Jura"/>
                <a:sym typeface="Jura"/>
              </a:rPr>
              <a:t>квалификации</a:t>
            </a:r>
            <a:r>
              <a:rPr lang="en-US" sz="6800" b="1" dirty="0">
                <a:solidFill>
                  <a:srgbClr val="FFFFFF"/>
                </a:solidFill>
                <a:latin typeface="Jura Semi-Bold"/>
                <a:ea typeface="Jura Semi-Bold"/>
                <a:cs typeface="Jura Semi-Bold"/>
                <a:sym typeface="Jura Semi-Bold"/>
              </a:rPr>
              <a:t> </a:t>
            </a:r>
          </a:p>
          <a:p>
            <a:pPr algn="l">
              <a:lnSpc>
                <a:spcPts val="7480"/>
              </a:lnSpc>
            </a:pPr>
            <a:r>
              <a:rPr lang="en-US" sz="6800" b="1" dirty="0">
                <a:solidFill>
                  <a:srgbClr val="FFFFFF"/>
                </a:solidFill>
                <a:latin typeface="Jura Bold"/>
                <a:ea typeface="Jura Bold"/>
                <a:cs typeface="Jura Bold"/>
                <a:sym typeface="Jura Bold"/>
              </a:rPr>
              <a:t>“</a:t>
            </a:r>
            <a:r>
              <a:rPr lang="en-US" sz="6800" b="1" dirty="0" err="1">
                <a:solidFill>
                  <a:srgbClr val="FFFFFF"/>
                </a:solidFill>
                <a:latin typeface="Jura Bold"/>
                <a:ea typeface="Jura Bold"/>
                <a:cs typeface="Jura Bold"/>
                <a:sym typeface="Jura Bold"/>
              </a:rPr>
              <a:t>Промт-инженер</a:t>
            </a:r>
            <a:r>
              <a:rPr lang="en-US" sz="6800" b="1" dirty="0">
                <a:solidFill>
                  <a:srgbClr val="FFFFFF"/>
                </a:solidFill>
                <a:latin typeface="Jura Bold"/>
                <a:ea typeface="Jura Bold"/>
                <a:cs typeface="Jura Bold"/>
                <a:sym typeface="Jura Bold"/>
              </a:rPr>
              <a:t>: </a:t>
            </a:r>
            <a:r>
              <a:rPr lang="en-US" sz="6800" b="1" dirty="0" err="1">
                <a:solidFill>
                  <a:srgbClr val="FFFFFF"/>
                </a:solidFill>
                <a:latin typeface="Jura Bold"/>
                <a:ea typeface="Jura Bold"/>
                <a:cs typeface="Jura Bold"/>
                <a:sym typeface="Jura Bold"/>
              </a:rPr>
              <a:t>работа</a:t>
            </a:r>
            <a:r>
              <a:rPr lang="en-US" sz="6800" b="1" dirty="0">
                <a:solidFill>
                  <a:srgbClr val="FFFFFF"/>
                </a:solidFill>
                <a:latin typeface="Jura Bold"/>
                <a:ea typeface="Jura Bold"/>
                <a:cs typeface="Jura Bold"/>
                <a:sym typeface="Jura Bold"/>
              </a:rPr>
              <a:t> с </a:t>
            </a:r>
            <a:r>
              <a:rPr lang="en-US" sz="6800" b="1" dirty="0" err="1">
                <a:solidFill>
                  <a:srgbClr val="FFFFFF"/>
                </a:solidFill>
                <a:latin typeface="Jura Bold"/>
                <a:ea typeface="Jura Bold"/>
                <a:cs typeface="Jura Bold"/>
                <a:sym typeface="Jura Bold"/>
              </a:rPr>
              <a:t>нейросетями</a:t>
            </a:r>
            <a:r>
              <a:rPr lang="en-US" sz="6800" b="1" dirty="0">
                <a:solidFill>
                  <a:srgbClr val="FFFFFF"/>
                </a:solidFill>
                <a:latin typeface="Jura Bold"/>
                <a:ea typeface="Jura Bold"/>
                <a:cs typeface="Jura Bold"/>
                <a:sym typeface="Jura Bold"/>
              </a:rPr>
              <a:t>”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804033">
            <a:off x="9593493" y="5704443"/>
            <a:ext cx="12649512" cy="8222182"/>
          </a:xfrm>
          <a:custGeom>
            <a:avLst/>
            <a:gdLst/>
            <a:ahLst/>
            <a:cxnLst/>
            <a:rect l="l" t="t" r="r" b="b"/>
            <a:pathLst>
              <a:path w="12649512" h="8222182">
                <a:moveTo>
                  <a:pt x="0" y="0"/>
                </a:moveTo>
                <a:lnTo>
                  <a:pt x="12649511" y="0"/>
                </a:lnTo>
                <a:lnTo>
                  <a:pt x="12649511" y="8222183"/>
                </a:lnTo>
                <a:lnTo>
                  <a:pt x="0" y="8222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706954"/>
            <a:ext cx="9536518" cy="1500411"/>
            <a:chOff x="0" y="-30480"/>
            <a:chExt cx="12715357" cy="2000549"/>
          </a:xfrm>
        </p:grpSpPr>
        <p:sp>
          <p:nvSpPr>
            <p:cNvPr id="5" name="TextBox 5"/>
            <p:cNvSpPr txBox="1"/>
            <p:nvPr/>
          </p:nvSpPr>
          <p:spPr>
            <a:xfrm>
              <a:off x="0" y="127423"/>
              <a:ext cx="1311099" cy="478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60"/>
                </a:lnSpc>
              </a:pPr>
              <a:r>
                <a:rPr lang="en-US" sz="2800" b="1" dirty="0">
                  <a:solidFill>
                    <a:srgbClr val="000000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1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924403" y="-30480"/>
              <a:ext cx="10790954" cy="200054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28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Для</a:t>
              </a:r>
              <a:r>
                <a:rPr lang="en-US" sz="2800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28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кого</a:t>
              </a:r>
              <a:endParaRPr lang="en-US" sz="2800" b="1" dirty="0">
                <a:solidFill>
                  <a:srgbClr val="000000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  <a:p>
              <a:pPr algn="l">
                <a:lnSpc>
                  <a:spcPts val="2599"/>
                </a:lnSpc>
              </a:pP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Программа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создана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для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всех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,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кто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стремится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использовать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возможности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нейросетей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для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повышения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личной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и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профессиональной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эффективности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—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никаких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навыков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программирования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не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требуется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!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3347795"/>
            <a:ext cx="9471522" cy="4141455"/>
            <a:chOff x="0" y="-38100"/>
            <a:chExt cx="12628696" cy="5521940"/>
          </a:xfrm>
        </p:grpSpPr>
        <p:sp>
          <p:nvSpPr>
            <p:cNvPr id="8" name="TextBox 8"/>
            <p:cNvSpPr txBox="1"/>
            <p:nvPr/>
          </p:nvSpPr>
          <p:spPr>
            <a:xfrm>
              <a:off x="0" y="115100"/>
              <a:ext cx="1311099" cy="478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60"/>
                </a:lnSpc>
              </a:pPr>
              <a:r>
                <a:rPr lang="en-US" sz="2800" b="1" dirty="0">
                  <a:solidFill>
                    <a:srgbClr val="000000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2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837741" y="-38100"/>
              <a:ext cx="10790955" cy="55219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899"/>
                </a:lnSpc>
              </a:pPr>
              <a:r>
                <a:rPr lang="en-US" sz="28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Что</a:t>
              </a:r>
              <a:r>
                <a:rPr lang="en-US" sz="2800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28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даст</a:t>
              </a:r>
              <a:r>
                <a:rPr lang="en-US" sz="2800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28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программа</a:t>
              </a:r>
              <a:endParaRPr lang="en-US" sz="2800" b="1" dirty="0">
                <a:solidFill>
                  <a:srgbClr val="000000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  <a:p>
              <a:pPr marL="431801" lvl="1" indent="-215900" algn="l">
                <a:lnSpc>
                  <a:spcPts val="2600"/>
                </a:lnSpc>
                <a:buFont typeface="Arial"/>
                <a:buChar char="•"/>
              </a:pP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Освоите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ru-RU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основы </a:t>
              </a:r>
              <a:r>
                <a:rPr lang="ru-RU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промт</a:t>
              </a:r>
              <a:r>
                <a:rPr lang="ru-RU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-инжиниринга 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и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научитесь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управлять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ИИ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через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текстовые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запросы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.</a:t>
              </a:r>
            </a:p>
            <a:p>
              <a:pPr marL="431801" lvl="1" indent="-215900" algn="l">
                <a:lnSpc>
                  <a:spcPts val="2600"/>
                </a:lnSpc>
                <a:buFont typeface="Arial"/>
                <a:buChar char="•"/>
              </a:pP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Будете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создавать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тексты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для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разных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задач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—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от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креативных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идей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до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технических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описаний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— и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автоматизировать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рутину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с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помощью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ИИ-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ассистентов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.</a:t>
              </a:r>
            </a:p>
            <a:p>
              <a:pPr marL="431801" lvl="1" indent="-215900" algn="l">
                <a:lnSpc>
                  <a:spcPts val="2600"/>
                </a:lnSpc>
                <a:buFont typeface="Arial"/>
                <a:buChar char="•"/>
              </a:pP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Овладеете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генерацией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изображений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в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Midjourney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,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Kandinski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, Stable Diffusion и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научитесь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создавать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презентации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,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сайты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и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фирменный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стиль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.</a:t>
              </a:r>
            </a:p>
            <a:p>
              <a:pPr marL="431801" lvl="1" indent="-215900" algn="l">
                <a:lnSpc>
                  <a:spcPts val="2600"/>
                </a:lnSpc>
                <a:buFont typeface="Arial"/>
                <a:buChar char="•"/>
              </a:pP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Научитесь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создавать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видеоконтент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с ИИ-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инструментами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,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разрабатывать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цифровых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аватаров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и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обрабатывать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аудио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для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мультимедиа-проектов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.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7564195"/>
            <a:ext cx="9471524" cy="2500685"/>
            <a:chOff x="0" y="-38100"/>
            <a:chExt cx="12628698" cy="3334247"/>
          </a:xfrm>
        </p:grpSpPr>
        <p:sp>
          <p:nvSpPr>
            <p:cNvPr id="11" name="TextBox 11"/>
            <p:cNvSpPr txBox="1"/>
            <p:nvPr/>
          </p:nvSpPr>
          <p:spPr>
            <a:xfrm>
              <a:off x="1911287" y="-38100"/>
              <a:ext cx="10717411" cy="33342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00"/>
                </a:lnSpc>
              </a:pPr>
              <a:r>
                <a:rPr lang="en-US" sz="28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Формат</a:t>
              </a:r>
              <a:endParaRPr lang="en-US" sz="2800" b="1" dirty="0">
                <a:solidFill>
                  <a:srgbClr val="000000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  <a:p>
              <a:pPr marL="431801" lvl="1" indent="-215900" algn="l">
                <a:lnSpc>
                  <a:spcPts val="2600"/>
                </a:lnSpc>
                <a:buFont typeface="Arial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144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ак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.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часа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(2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месяца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)</a:t>
              </a:r>
            </a:p>
            <a:p>
              <a:pPr marL="431801" lvl="1" indent="-215900" algn="l">
                <a:lnSpc>
                  <a:spcPts val="2600"/>
                </a:lnSpc>
                <a:buFont typeface="Arial"/>
                <a:buChar char="•"/>
              </a:pP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Очно-заочное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обучение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с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онлайн-вебинарами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и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практикой</a:t>
              </a:r>
              <a:endParaRPr lang="en-US" dirty="0">
                <a:solidFill>
                  <a:srgbClr val="000000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endParaRPr>
            </a:p>
            <a:p>
              <a:pPr marL="431801" lvl="1" indent="-215900" algn="l">
                <a:lnSpc>
                  <a:spcPts val="2600"/>
                </a:lnSpc>
                <a:buFont typeface="Arial"/>
                <a:buChar char="•"/>
              </a:pP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Итоговый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проект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с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обратной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связью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ru-RU" dirty="0" smtClean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от </a:t>
              </a:r>
              <a:r>
                <a:rPr lang="en-US" dirty="0" err="1" smtClean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экспертов</a:t>
              </a:r>
              <a:endParaRPr lang="en-US" dirty="0">
                <a:solidFill>
                  <a:srgbClr val="000000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endParaRPr>
            </a:p>
            <a:p>
              <a:pPr marL="431801" lvl="1" indent="-215900" algn="l">
                <a:lnSpc>
                  <a:spcPts val="2600"/>
                </a:lnSpc>
                <a:buFont typeface="Arial"/>
                <a:buChar char="•"/>
              </a:pP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Удостоверение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о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повышении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квалификации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АНО ДПО «</a:t>
              </a:r>
              <a:r>
                <a:rPr lang="en-US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Академия</a:t>
              </a:r>
              <a:r>
                <a:rPr lang="en-US" dirty="0">
                  <a:solidFill>
                    <a:srgbClr val="000000"/>
                  </a:solidFill>
                  <a:latin typeface="Gilroy" panose="00000500000000000000" pitchFamily="2" charset="-52"/>
                  <a:ea typeface="HK Grotesk Light"/>
                  <a:cs typeface="HK Grotesk Light"/>
                  <a:sym typeface="HK Grotesk Light"/>
                </a:rPr>
                <a:t> ПСБ»</a:t>
              </a:r>
            </a:p>
            <a:p>
              <a:pPr algn="l">
                <a:lnSpc>
                  <a:spcPts val="2600"/>
                </a:lnSpc>
              </a:pPr>
              <a:endParaRPr lang="en-US" dirty="0">
                <a:solidFill>
                  <a:srgbClr val="000000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00753"/>
              <a:ext cx="1302163" cy="47876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60"/>
                </a:lnSpc>
              </a:pPr>
              <a:r>
                <a:rPr lang="en-US" sz="2800" b="1" dirty="0">
                  <a:solidFill>
                    <a:srgbClr val="000000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3</a:t>
              </a:r>
            </a:p>
          </p:txBody>
        </p:sp>
      </p:grpSp>
      <p:sp>
        <p:nvSpPr>
          <p:cNvPr id="13" name="AutoShape 13"/>
          <p:cNvSpPr/>
          <p:nvPr/>
        </p:nvSpPr>
        <p:spPr>
          <a:xfrm>
            <a:off x="1948577" y="3276357"/>
            <a:ext cx="7422826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>
            <a:off x="2085546" y="7492757"/>
            <a:ext cx="7422826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Freeform 15"/>
          <p:cNvSpPr/>
          <p:nvPr/>
        </p:nvSpPr>
        <p:spPr>
          <a:xfrm>
            <a:off x="16344133" y="114216"/>
            <a:ext cx="1830334" cy="1299537"/>
          </a:xfrm>
          <a:custGeom>
            <a:avLst/>
            <a:gdLst/>
            <a:ahLst/>
            <a:cxnLst/>
            <a:rect l="l" t="t" r="r" b="b"/>
            <a:pathLst>
              <a:path w="1830334" h="1299537">
                <a:moveTo>
                  <a:pt x="0" y="0"/>
                </a:moveTo>
                <a:lnTo>
                  <a:pt x="1830334" y="0"/>
                </a:lnTo>
                <a:lnTo>
                  <a:pt x="1830334" y="1299537"/>
                </a:lnTo>
                <a:lnTo>
                  <a:pt x="0" y="12995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1" name="TextBox 31"/>
          <p:cNvSpPr txBox="1"/>
          <p:nvPr/>
        </p:nvSpPr>
        <p:spPr>
          <a:xfrm>
            <a:off x="1028700" y="342900"/>
            <a:ext cx="10858500" cy="3068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00"/>
              </a:lnSpc>
              <a:spcBef>
                <a:spcPct val="0"/>
              </a:spcBef>
            </a:pP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Программа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повышения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квалификации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«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Промт-инженер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: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работа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с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нейросетями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»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6190" y="2457159"/>
            <a:ext cx="5798810" cy="6589744"/>
          </a:xfrm>
          <a:prstGeom prst="rect">
            <a:avLst/>
          </a:prstGeom>
        </p:spPr>
      </p:pic>
      <p:grpSp>
        <p:nvGrpSpPr>
          <p:cNvPr id="32" name="Group 19"/>
          <p:cNvGrpSpPr/>
          <p:nvPr/>
        </p:nvGrpSpPr>
        <p:grpSpPr>
          <a:xfrm>
            <a:off x="3247569" y="1068525"/>
            <a:ext cx="2757760" cy="461264"/>
            <a:chOff x="0" y="0"/>
            <a:chExt cx="713952" cy="121485"/>
          </a:xfrm>
        </p:grpSpPr>
        <p:sp>
          <p:nvSpPr>
            <p:cNvPr id="33" name="Freeform 20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34" name="TextBox 21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Модули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программы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35" name="Group 22"/>
          <p:cNvGrpSpPr/>
          <p:nvPr/>
        </p:nvGrpSpPr>
        <p:grpSpPr>
          <a:xfrm>
            <a:off x="6091230" y="1068525"/>
            <a:ext cx="3347840" cy="461264"/>
            <a:chOff x="0" y="0"/>
            <a:chExt cx="866717" cy="121485"/>
          </a:xfrm>
        </p:grpSpPr>
        <p:sp>
          <p:nvSpPr>
            <p:cNvPr id="36" name="Freeform 23"/>
            <p:cNvSpPr/>
            <p:nvPr/>
          </p:nvSpPr>
          <p:spPr>
            <a:xfrm>
              <a:off x="0" y="0"/>
              <a:ext cx="866717" cy="121485"/>
            </a:xfrm>
            <a:custGeom>
              <a:avLst/>
              <a:gdLst/>
              <a:ahLst/>
              <a:cxnLst/>
              <a:rect l="l" t="t" r="r" b="b"/>
              <a:pathLst>
                <a:path w="866717" h="121485">
                  <a:moveTo>
                    <a:pt x="39994" y="0"/>
                  </a:moveTo>
                  <a:lnTo>
                    <a:pt x="826723" y="0"/>
                  </a:lnTo>
                  <a:cubicBezTo>
                    <a:pt x="837330" y="0"/>
                    <a:pt x="847503" y="4214"/>
                    <a:pt x="855003" y="11714"/>
                  </a:cubicBezTo>
                  <a:cubicBezTo>
                    <a:pt x="862503" y="19214"/>
                    <a:pt x="866717" y="29387"/>
                    <a:pt x="866717" y="39994"/>
                  </a:cubicBezTo>
                  <a:lnTo>
                    <a:pt x="866717" y="81491"/>
                  </a:lnTo>
                  <a:cubicBezTo>
                    <a:pt x="866717" y="92098"/>
                    <a:pt x="862503" y="102271"/>
                    <a:pt x="855003" y="109771"/>
                  </a:cubicBezTo>
                  <a:cubicBezTo>
                    <a:pt x="847503" y="117272"/>
                    <a:pt x="837330" y="121485"/>
                    <a:pt x="826723" y="121485"/>
                  </a:cubicBezTo>
                  <a:lnTo>
                    <a:pt x="39994" y="121485"/>
                  </a:lnTo>
                  <a:cubicBezTo>
                    <a:pt x="29387" y="121485"/>
                    <a:pt x="19214" y="117272"/>
                    <a:pt x="11714" y="109771"/>
                  </a:cubicBezTo>
                  <a:cubicBezTo>
                    <a:pt x="4214" y="102271"/>
                    <a:pt x="0" y="92098"/>
                    <a:pt x="0" y="81491"/>
                  </a:cubicBezTo>
                  <a:lnTo>
                    <a:pt x="0" y="39994"/>
                  </a:lnTo>
                  <a:cubicBezTo>
                    <a:pt x="0" y="29387"/>
                    <a:pt x="4214" y="19214"/>
                    <a:pt x="11714" y="11714"/>
                  </a:cubicBezTo>
                  <a:cubicBezTo>
                    <a:pt x="19214" y="4214"/>
                    <a:pt x="29387" y="0"/>
                    <a:pt x="39994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37" name="TextBox 24"/>
            <p:cNvSpPr txBox="1"/>
            <p:nvPr/>
          </p:nvSpPr>
          <p:spPr>
            <a:xfrm>
              <a:off x="0" y="-9525"/>
              <a:ext cx="866717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Как проходит обучение</a:t>
              </a:r>
            </a:p>
          </p:txBody>
        </p:sp>
      </p:grpSp>
      <p:grpSp>
        <p:nvGrpSpPr>
          <p:cNvPr id="38" name="Group 25"/>
          <p:cNvGrpSpPr/>
          <p:nvPr/>
        </p:nvGrpSpPr>
        <p:grpSpPr>
          <a:xfrm>
            <a:off x="9524971" y="1070250"/>
            <a:ext cx="2757760" cy="461264"/>
            <a:chOff x="0" y="0"/>
            <a:chExt cx="713952" cy="121485"/>
          </a:xfrm>
        </p:grpSpPr>
        <p:sp>
          <p:nvSpPr>
            <p:cNvPr id="39" name="Freeform 26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40" name="TextBox 27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Эксперты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41" name="Group 28"/>
          <p:cNvGrpSpPr/>
          <p:nvPr/>
        </p:nvGrpSpPr>
        <p:grpSpPr>
          <a:xfrm>
            <a:off x="12368632" y="1068525"/>
            <a:ext cx="2757760" cy="461264"/>
            <a:chOff x="0" y="0"/>
            <a:chExt cx="713952" cy="121485"/>
          </a:xfrm>
        </p:grpSpPr>
        <p:sp>
          <p:nvSpPr>
            <p:cNvPr id="42" name="Freeform 29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43" name="TextBox 30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Контакты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44" name="Group 16"/>
          <p:cNvGrpSpPr/>
          <p:nvPr/>
        </p:nvGrpSpPr>
        <p:grpSpPr>
          <a:xfrm>
            <a:off x="1028700" y="1068525"/>
            <a:ext cx="2132968" cy="461264"/>
            <a:chOff x="0" y="0"/>
            <a:chExt cx="552201" cy="121485"/>
          </a:xfrm>
        </p:grpSpPr>
        <p:sp>
          <p:nvSpPr>
            <p:cNvPr id="45" name="Freeform 17"/>
            <p:cNvSpPr/>
            <p:nvPr/>
          </p:nvSpPr>
          <p:spPr>
            <a:xfrm>
              <a:off x="0" y="0"/>
              <a:ext cx="552201" cy="121485"/>
            </a:xfrm>
            <a:custGeom>
              <a:avLst/>
              <a:gdLst/>
              <a:ahLst/>
              <a:cxnLst/>
              <a:rect l="l" t="t" r="r" b="b"/>
              <a:pathLst>
                <a:path w="552201" h="121485">
                  <a:moveTo>
                    <a:pt x="60743" y="0"/>
                  </a:moveTo>
                  <a:lnTo>
                    <a:pt x="491458" y="0"/>
                  </a:lnTo>
                  <a:cubicBezTo>
                    <a:pt x="507568" y="0"/>
                    <a:pt x="523018" y="6400"/>
                    <a:pt x="534410" y="17791"/>
                  </a:cubicBezTo>
                  <a:cubicBezTo>
                    <a:pt x="545801" y="29183"/>
                    <a:pt x="552201" y="44633"/>
                    <a:pt x="552201" y="60743"/>
                  </a:cubicBezTo>
                  <a:lnTo>
                    <a:pt x="552201" y="60743"/>
                  </a:lnTo>
                  <a:cubicBezTo>
                    <a:pt x="552201" y="94290"/>
                    <a:pt x="525005" y="121485"/>
                    <a:pt x="491458" y="121485"/>
                  </a:cubicBezTo>
                  <a:lnTo>
                    <a:pt x="60743" y="121485"/>
                  </a:lnTo>
                  <a:cubicBezTo>
                    <a:pt x="27195" y="121485"/>
                    <a:pt x="0" y="94290"/>
                    <a:pt x="0" y="60743"/>
                  </a:cubicBezTo>
                  <a:lnTo>
                    <a:pt x="0" y="60743"/>
                  </a:lnTo>
                  <a:cubicBezTo>
                    <a:pt x="0" y="27195"/>
                    <a:pt x="27195" y="0"/>
                    <a:pt x="60743" y="0"/>
                  </a:cubicBezTo>
                  <a:close/>
                </a:path>
              </a:pathLst>
            </a:custGeom>
            <a:solidFill>
              <a:srgbClr val="EA5614"/>
            </a:solidFill>
          </p:spPr>
        </p:sp>
        <p:sp>
          <p:nvSpPr>
            <p:cNvPr id="46" name="TextBox 18"/>
            <p:cNvSpPr txBox="1"/>
            <p:nvPr/>
          </p:nvSpPr>
          <p:spPr>
            <a:xfrm>
              <a:off x="0" y="-9525"/>
              <a:ext cx="552201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О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программе</a:t>
              </a:r>
              <a:endParaRPr lang="en-US" sz="2000" b="1" dirty="0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168970">
            <a:off x="6305956" y="5899373"/>
            <a:ext cx="14151146" cy="9198245"/>
          </a:xfrm>
          <a:custGeom>
            <a:avLst/>
            <a:gdLst/>
            <a:ahLst/>
            <a:cxnLst/>
            <a:rect l="l" t="t" r="r" b="b"/>
            <a:pathLst>
              <a:path w="14151146" h="9198245">
                <a:moveTo>
                  <a:pt x="0" y="0"/>
                </a:moveTo>
                <a:lnTo>
                  <a:pt x="14151146" y="0"/>
                </a:lnTo>
                <a:lnTo>
                  <a:pt x="14151146" y="9198245"/>
                </a:lnTo>
                <a:lnTo>
                  <a:pt x="0" y="91982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67000"/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344133" y="114216"/>
            <a:ext cx="1830334" cy="1299537"/>
          </a:xfrm>
          <a:custGeom>
            <a:avLst/>
            <a:gdLst/>
            <a:ahLst/>
            <a:cxnLst/>
            <a:rect l="l" t="t" r="r" b="b"/>
            <a:pathLst>
              <a:path w="1830334" h="1299537">
                <a:moveTo>
                  <a:pt x="0" y="0"/>
                </a:moveTo>
                <a:lnTo>
                  <a:pt x="1830334" y="0"/>
                </a:lnTo>
                <a:lnTo>
                  <a:pt x="1830334" y="1299537"/>
                </a:lnTo>
                <a:lnTo>
                  <a:pt x="0" y="129953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7425848"/>
            <a:ext cx="16230600" cy="2518252"/>
            <a:chOff x="0" y="-15337"/>
            <a:chExt cx="4274726" cy="66324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634668"/>
            </a:xfrm>
            <a:custGeom>
              <a:avLst/>
              <a:gdLst/>
              <a:ahLst/>
              <a:cxnLst/>
              <a:rect l="l" t="t" r="r" b="b"/>
              <a:pathLst>
                <a:path w="4274726" h="634668">
                  <a:moveTo>
                    <a:pt x="8109" y="0"/>
                  </a:moveTo>
                  <a:lnTo>
                    <a:pt x="4266617" y="0"/>
                  </a:lnTo>
                  <a:cubicBezTo>
                    <a:pt x="4268768" y="0"/>
                    <a:pt x="4270830" y="854"/>
                    <a:pt x="4272351" y="2375"/>
                  </a:cubicBezTo>
                  <a:cubicBezTo>
                    <a:pt x="4273872" y="3896"/>
                    <a:pt x="4274726" y="5958"/>
                    <a:pt x="4274726" y="8109"/>
                  </a:cubicBezTo>
                  <a:lnTo>
                    <a:pt x="4274726" y="626559"/>
                  </a:lnTo>
                  <a:cubicBezTo>
                    <a:pt x="4274726" y="628710"/>
                    <a:pt x="4273872" y="630773"/>
                    <a:pt x="4272351" y="632293"/>
                  </a:cubicBezTo>
                  <a:cubicBezTo>
                    <a:pt x="4270830" y="633814"/>
                    <a:pt x="4268768" y="634668"/>
                    <a:pt x="4266617" y="634668"/>
                  </a:cubicBezTo>
                  <a:lnTo>
                    <a:pt x="8109" y="634668"/>
                  </a:lnTo>
                  <a:cubicBezTo>
                    <a:pt x="5958" y="634668"/>
                    <a:pt x="3896" y="633814"/>
                    <a:pt x="2375" y="632293"/>
                  </a:cubicBezTo>
                  <a:cubicBezTo>
                    <a:pt x="854" y="630773"/>
                    <a:pt x="0" y="628710"/>
                    <a:pt x="0" y="626559"/>
                  </a:cubicBezTo>
                  <a:lnTo>
                    <a:pt x="0" y="8109"/>
                  </a:lnTo>
                  <a:cubicBezTo>
                    <a:pt x="0" y="5958"/>
                    <a:pt x="854" y="3896"/>
                    <a:pt x="2375" y="2375"/>
                  </a:cubicBezTo>
                  <a:cubicBezTo>
                    <a:pt x="3896" y="854"/>
                    <a:pt x="5958" y="0"/>
                    <a:pt x="8109" y="0"/>
                  </a:cubicBezTo>
                  <a:close/>
                </a:path>
              </a:pathLst>
            </a:custGeom>
            <a:solidFill>
              <a:srgbClr val="2A2C8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5337"/>
              <a:ext cx="4274726" cy="663243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just">
                <a:lnSpc>
                  <a:spcPts val="26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Программа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построена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так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чтобы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вы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не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просто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познакомились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с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нейросетями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, а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смогли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сразу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внедрять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их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в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свою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работу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. </a:t>
              </a:r>
            </a:p>
            <a:p>
              <a:pPr algn="just">
                <a:lnSpc>
                  <a:spcPts val="2600"/>
                </a:lnSpc>
              </a:pP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Уже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после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прохождения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модулей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вы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будете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уметь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:</a:t>
              </a:r>
            </a:p>
            <a:p>
              <a:pPr marL="431802" lvl="1" indent="-215901" algn="just">
                <a:lnSpc>
                  <a:spcPts val="2600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генерировать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тексты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изображения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,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видео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и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аудио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для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любых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задач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,</a:t>
              </a:r>
            </a:p>
            <a:p>
              <a:pPr marL="431802" lvl="1" indent="-215901" algn="just">
                <a:lnSpc>
                  <a:spcPts val="2600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создавать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эффективные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промты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и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работать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с ИИ-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ассистентами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,</a:t>
              </a:r>
            </a:p>
            <a:p>
              <a:pPr marL="431802" lvl="1" indent="-215901" algn="just">
                <a:lnSpc>
                  <a:spcPts val="2600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автоматизировать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рутинные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процессы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и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экономить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время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,</a:t>
              </a:r>
            </a:p>
            <a:p>
              <a:pPr marL="431802" lvl="1" indent="-215901" algn="just">
                <a:lnSpc>
                  <a:spcPts val="2600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применять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ИИ в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бизнесе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и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профессиональной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"/>
                  <a:cs typeface="Jura"/>
                  <a:sym typeface="Jura"/>
                </a:rPr>
                <a:t> деятельности.</a:t>
              </a:r>
            </a:p>
          </p:txBody>
        </p:sp>
      </p:grpSp>
      <p:graphicFrame>
        <p:nvGraphicFramePr>
          <p:cNvPr id="22" name="Таблица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7196868"/>
              </p:ext>
            </p:extLst>
          </p:nvPr>
        </p:nvGraphicFramePr>
        <p:xfrm>
          <a:off x="1028700" y="1638286"/>
          <a:ext cx="16230600" cy="561719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14700">
                  <a:extLst>
                    <a:ext uri="{9D8B030D-6E8A-4147-A177-3AD203B41FA5}">
                      <a16:colId xmlns:a16="http://schemas.microsoft.com/office/drawing/2014/main" val="3146609138"/>
                    </a:ext>
                  </a:extLst>
                </a:gridCol>
                <a:gridCol w="7505700">
                  <a:extLst>
                    <a:ext uri="{9D8B030D-6E8A-4147-A177-3AD203B41FA5}">
                      <a16:colId xmlns:a16="http://schemas.microsoft.com/office/drawing/2014/main" val="3044256599"/>
                    </a:ext>
                  </a:extLst>
                </a:gridCol>
                <a:gridCol w="5410200">
                  <a:extLst>
                    <a:ext uri="{9D8B030D-6E8A-4147-A177-3AD203B41FA5}">
                      <a16:colId xmlns:a16="http://schemas.microsoft.com/office/drawing/2014/main" val="88888641"/>
                    </a:ext>
                  </a:extLst>
                </a:gridCol>
              </a:tblGrid>
              <a:tr h="659813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spc="0" dirty="0">
                          <a:solidFill>
                            <a:schemeClr val="bg1"/>
                          </a:solidFill>
                          <a:effectLst/>
                          <a:latin typeface="Gilroy" panose="00000500000000000000" pitchFamily="2" charset="-52"/>
                        </a:rPr>
                        <a:t>Модуль</a:t>
                      </a:r>
                      <a:endParaRPr lang="ru-RU" sz="1800" b="1" i="0" u="none" strike="noStrike" spc="0" dirty="0">
                        <a:solidFill>
                          <a:schemeClr val="bg1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solidFill>
                      <a:srgbClr val="EA561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spc="0" dirty="0">
                          <a:solidFill>
                            <a:schemeClr val="bg1"/>
                          </a:solidFill>
                          <a:effectLst/>
                          <a:latin typeface="Gilroy" panose="00000500000000000000" pitchFamily="2" charset="-52"/>
                        </a:rPr>
                        <a:t>Что нового Вы узнаете</a:t>
                      </a:r>
                      <a:endParaRPr lang="ru-RU" sz="1800" b="1" i="0" u="none" strike="noStrike" spc="0" dirty="0">
                        <a:solidFill>
                          <a:schemeClr val="bg1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solidFill>
                      <a:srgbClr val="EA561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u="none" strike="noStrike" spc="0" dirty="0">
                          <a:solidFill>
                            <a:schemeClr val="bg1"/>
                          </a:solidFill>
                          <a:effectLst/>
                          <a:latin typeface="Gilroy" panose="00000500000000000000" pitchFamily="2" charset="-52"/>
                        </a:rPr>
                        <a:t>Чему Вы научитесь</a:t>
                      </a:r>
                      <a:endParaRPr lang="ru-RU" sz="1800" b="1" i="0" u="none" strike="noStrike" spc="0" dirty="0">
                        <a:solidFill>
                          <a:schemeClr val="bg1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solidFill>
                      <a:srgbClr val="EA561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2718932"/>
                  </a:ext>
                </a:extLst>
              </a:tr>
              <a:tr h="983258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1" u="none" strike="noStrike" spc="0" dirty="0">
                          <a:effectLst/>
                          <a:latin typeface="Gilroy" panose="00000500000000000000" pitchFamily="2" charset="-52"/>
                        </a:rPr>
                        <a:t>1. Введение в ИИ и </a:t>
                      </a:r>
                      <a:r>
                        <a:rPr lang="ru-RU" sz="1800" b="1" u="none" strike="noStrike" spc="0" dirty="0" err="1" smtClean="0">
                          <a:effectLst/>
                          <a:latin typeface="Gilroy" panose="00000500000000000000" pitchFamily="2" charset="-52"/>
                        </a:rPr>
                        <a:t>нейросети</a:t>
                      </a:r>
                      <a:r>
                        <a:rPr lang="ru-RU" sz="1800" b="1" u="none" strike="noStrike" spc="0" dirty="0" smtClean="0">
                          <a:effectLst/>
                          <a:latin typeface="Gilroy" panose="00000500000000000000" pitchFamily="2" charset="-52"/>
                        </a:rPr>
                        <a:t> (теоретический блок)</a:t>
                      </a:r>
                      <a:endParaRPr lang="ru-RU" sz="1800" b="1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Простое и понятное объяснение, как работают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нейросети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, зачем нужен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промт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-инженер, основные принципы ИИ, этика и защита данных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Разбираться в базовых принципах ИИ, понимать роль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промт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-инженера и уверенно ориентироваться в теме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145568"/>
                  </a:ext>
                </a:extLst>
              </a:tr>
              <a:tr h="119560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1" u="none" strike="noStrike" spc="0" dirty="0">
                          <a:effectLst/>
                          <a:latin typeface="Gilroy" panose="00000500000000000000" pitchFamily="2" charset="-52"/>
                        </a:rPr>
                        <a:t>2. </a:t>
                      </a:r>
                      <a:r>
                        <a:rPr lang="ru-RU" sz="1800" b="1" u="none" strike="noStrike" spc="0" dirty="0" err="1">
                          <a:effectLst/>
                          <a:latin typeface="Gilroy" panose="00000500000000000000" pitchFamily="2" charset="-52"/>
                        </a:rPr>
                        <a:t>Нейросети</a:t>
                      </a:r>
                      <a:r>
                        <a:rPr lang="ru-RU" sz="1800" b="1" u="none" strike="noStrike" spc="0" dirty="0">
                          <a:effectLst/>
                          <a:latin typeface="Gilroy" panose="00000500000000000000" pitchFamily="2" charset="-52"/>
                        </a:rPr>
                        <a:t> для генерации текстов</a:t>
                      </a:r>
                      <a:endParaRPr lang="ru-RU" sz="1800" b="1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Практика работы с большими языковыми моделями (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ChatGPT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,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GigaChat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 и др.), основы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промт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-инжиниринга, знакомство с чат-ботами и ИИ-агентами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Формулировать точные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промты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, генерировать тексты для бизнеса, маркетинга и обучения, использовать ИИ как личного ассистента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9997753"/>
                  </a:ext>
                </a:extLst>
              </a:tr>
              <a:tr h="89763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1" u="none" strike="noStrike" spc="0" dirty="0">
                          <a:effectLst/>
                          <a:latin typeface="Gilroy" panose="00000500000000000000" pitchFamily="2" charset="-52"/>
                        </a:rPr>
                        <a:t>3. Графические </a:t>
                      </a:r>
                      <a:r>
                        <a:rPr lang="ru-RU" sz="1800" b="1" u="none" strike="noStrike" spc="0" dirty="0" err="1">
                          <a:effectLst/>
                          <a:latin typeface="Gilroy" panose="00000500000000000000" pitchFamily="2" charset="-52"/>
                        </a:rPr>
                        <a:t>нейросети</a:t>
                      </a:r>
                      <a:endParaRPr lang="ru-RU" sz="1800" b="1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Создание изображений и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анимаций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 для дизайна, маркетинга и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соцсетей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. Практика работы с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нейросетями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 для креативных задач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Генерировать профессиональные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визуалы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, создавать дизайн-материалы для презентаций и проектов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5804581"/>
                  </a:ext>
                </a:extLst>
              </a:tr>
              <a:tr h="89763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1" u="none" strike="noStrike" spc="0" dirty="0">
                          <a:effectLst/>
                          <a:latin typeface="Gilroy" panose="00000500000000000000" pitchFamily="2" charset="-52"/>
                        </a:rPr>
                        <a:t>4. </a:t>
                      </a:r>
                      <a:r>
                        <a:rPr lang="ru-RU" sz="1800" b="1" u="none" strike="noStrike" spc="0" dirty="0" err="1">
                          <a:effectLst/>
                          <a:latin typeface="Gilroy" panose="00000500000000000000" pitchFamily="2" charset="-52"/>
                        </a:rPr>
                        <a:t>Нейросети</a:t>
                      </a:r>
                      <a:r>
                        <a:rPr lang="ru-RU" sz="1800" b="1" u="none" strike="noStrike" spc="0" baseline="0" dirty="0">
                          <a:effectLst/>
                          <a:latin typeface="Gilroy" panose="00000500000000000000" pitchFamily="2" charset="-52"/>
                        </a:rPr>
                        <a:t> для работы с в</a:t>
                      </a:r>
                      <a:r>
                        <a:rPr lang="ru-RU" sz="1800" b="1" u="none" strike="noStrike" spc="0" dirty="0">
                          <a:effectLst/>
                          <a:latin typeface="Gilroy" panose="00000500000000000000" pitchFamily="2" charset="-52"/>
                        </a:rPr>
                        <a:t>идео и аудио</a:t>
                      </a:r>
                      <a:endParaRPr lang="ru-RU" sz="1800" b="1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Технологии генерации видео, цифровые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аватары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 и двойники,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нейросети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 для музыки, озвучки и обработки аудио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Создавать видео и аудио-контент, работать с цифровыми </a:t>
                      </a:r>
                      <a:r>
                        <a:rPr lang="ru-RU" sz="1800" u="none" strike="noStrike" spc="0" dirty="0" err="1">
                          <a:effectLst/>
                          <a:latin typeface="Gilroy" panose="00000500000000000000" pitchFamily="2" charset="-52"/>
                        </a:rPr>
                        <a:t>аватарами</a:t>
                      </a: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 и использовать ИИ для мультимедиа-проектов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7173488"/>
                  </a:ext>
                </a:extLst>
              </a:tr>
              <a:tr h="983258">
                <a:tc>
                  <a:txBody>
                    <a:bodyPr/>
                    <a:lstStyle/>
                    <a:p>
                      <a:pPr algn="l" fontAlgn="ctr"/>
                      <a:r>
                        <a:rPr lang="ru-RU" sz="1800" b="1" u="none" strike="noStrike" spc="0" dirty="0">
                          <a:effectLst/>
                          <a:latin typeface="Gilroy" panose="00000500000000000000" pitchFamily="2" charset="-52"/>
                        </a:rPr>
                        <a:t>5. </a:t>
                      </a:r>
                      <a:r>
                        <a:rPr lang="ru-RU" sz="1800" b="1" u="none" strike="noStrike" spc="0" dirty="0" err="1">
                          <a:effectLst/>
                          <a:latin typeface="Gilroy" panose="00000500000000000000" pitchFamily="2" charset="-52"/>
                        </a:rPr>
                        <a:t>Нейросети</a:t>
                      </a:r>
                      <a:r>
                        <a:rPr lang="ru-RU" sz="1800" b="1" u="none" strike="noStrike" spc="0" dirty="0">
                          <a:effectLst/>
                          <a:latin typeface="Gilroy" panose="00000500000000000000" pitchFamily="2" charset="-52"/>
                        </a:rPr>
                        <a:t> в банковском секторе</a:t>
                      </a:r>
                      <a:endParaRPr lang="ru-RU" sz="1800" b="1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Конкретные кейсы применения ИИ в бизнесе и финансах, работа с данными, этические и правовые аспекты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457200" lvl="1" indent="0" algn="l" fontAlgn="ctr">
                        <a:buFont typeface="Arial" panose="020B0604020202020204" pitchFamily="34" charset="0"/>
                        <a:buNone/>
                      </a:pPr>
                      <a:r>
                        <a:rPr lang="ru-RU" sz="1800" u="none" strike="noStrike" spc="0" dirty="0">
                          <a:effectLst/>
                          <a:latin typeface="Gilroy" panose="00000500000000000000" pitchFamily="2" charset="-52"/>
                        </a:rPr>
                        <a:t>Находить рабочие сценарии внедрения ИИ, понимать ограничения и минимизировать риски при использовании технологий</a:t>
                      </a:r>
                      <a:endParaRPr lang="ru-RU" sz="1800" b="0" i="0" u="none" strike="noStrike" spc="0" dirty="0">
                        <a:solidFill>
                          <a:srgbClr val="000000"/>
                        </a:solidFill>
                        <a:effectLst/>
                        <a:latin typeface="Gilroy" panose="00000500000000000000" pitchFamily="2" charset="-52"/>
                      </a:endParaRPr>
                    </a:p>
                  </a:txBody>
                  <a:tcPr marL="3403" marR="3403" marT="3403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4763865"/>
                  </a:ext>
                </a:extLst>
              </a:tr>
            </a:tbl>
          </a:graphicData>
        </a:graphic>
      </p:graphicFrame>
      <p:sp>
        <p:nvSpPr>
          <p:cNvPr id="41" name="TextBox 31"/>
          <p:cNvSpPr txBox="1"/>
          <p:nvPr/>
        </p:nvSpPr>
        <p:spPr>
          <a:xfrm>
            <a:off x="1028700" y="342900"/>
            <a:ext cx="10858500" cy="3068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00"/>
              </a:lnSpc>
              <a:spcBef>
                <a:spcPct val="0"/>
              </a:spcBef>
            </a:pP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Программа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повышения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квалификации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«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Промт-инженер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: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работа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с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нейросетями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»</a:t>
            </a:r>
          </a:p>
        </p:txBody>
      </p:sp>
      <p:grpSp>
        <p:nvGrpSpPr>
          <p:cNvPr id="43" name="Group 19"/>
          <p:cNvGrpSpPr/>
          <p:nvPr/>
        </p:nvGrpSpPr>
        <p:grpSpPr>
          <a:xfrm>
            <a:off x="3247569" y="1068525"/>
            <a:ext cx="2757760" cy="461264"/>
            <a:chOff x="0" y="0"/>
            <a:chExt cx="713952" cy="121485"/>
          </a:xfrm>
        </p:grpSpPr>
        <p:sp>
          <p:nvSpPr>
            <p:cNvPr id="44" name="Freeform 20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EA5614"/>
            </a:solidFill>
          </p:spPr>
        </p:sp>
        <p:sp>
          <p:nvSpPr>
            <p:cNvPr id="45" name="TextBox 21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Модули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программы</a:t>
              </a:r>
              <a:endParaRPr lang="en-US" sz="2000" b="1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46" name="Group 22"/>
          <p:cNvGrpSpPr/>
          <p:nvPr/>
        </p:nvGrpSpPr>
        <p:grpSpPr>
          <a:xfrm>
            <a:off x="6091230" y="1068525"/>
            <a:ext cx="3347840" cy="461264"/>
            <a:chOff x="0" y="0"/>
            <a:chExt cx="866717" cy="121485"/>
          </a:xfrm>
        </p:grpSpPr>
        <p:sp>
          <p:nvSpPr>
            <p:cNvPr id="47" name="Freeform 23"/>
            <p:cNvSpPr/>
            <p:nvPr/>
          </p:nvSpPr>
          <p:spPr>
            <a:xfrm>
              <a:off x="0" y="0"/>
              <a:ext cx="866717" cy="121485"/>
            </a:xfrm>
            <a:custGeom>
              <a:avLst/>
              <a:gdLst/>
              <a:ahLst/>
              <a:cxnLst/>
              <a:rect l="l" t="t" r="r" b="b"/>
              <a:pathLst>
                <a:path w="866717" h="121485">
                  <a:moveTo>
                    <a:pt x="39994" y="0"/>
                  </a:moveTo>
                  <a:lnTo>
                    <a:pt x="826723" y="0"/>
                  </a:lnTo>
                  <a:cubicBezTo>
                    <a:pt x="837330" y="0"/>
                    <a:pt x="847503" y="4214"/>
                    <a:pt x="855003" y="11714"/>
                  </a:cubicBezTo>
                  <a:cubicBezTo>
                    <a:pt x="862503" y="19214"/>
                    <a:pt x="866717" y="29387"/>
                    <a:pt x="866717" y="39994"/>
                  </a:cubicBezTo>
                  <a:lnTo>
                    <a:pt x="866717" y="81491"/>
                  </a:lnTo>
                  <a:cubicBezTo>
                    <a:pt x="866717" y="92098"/>
                    <a:pt x="862503" y="102271"/>
                    <a:pt x="855003" y="109771"/>
                  </a:cubicBezTo>
                  <a:cubicBezTo>
                    <a:pt x="847503" y="117272"/>
                    <a:pt x="837330" y="121485"/>
                    <a:pt x="826723" y="121485"/>
                  </a:cubicBezTo>
                  <a:lnTo>
                    <a:pt x="39994" y="121485"/>
                  </a:lnTo>
                  <a:cubicBezTo>
                    <a:pt x="29387" y="121485"/>
                    <a:pt x="19214" y="117272"/>
                    <a:pt x="11714" y="109771"/>
                  </a:cubicBezTo>
                  <a:cubicBezTo>
                    <a:pt x="4214" y="102271"/>
                    <a:pt x="0" y="92098"/>
                    <a:pt x="0" y="81491"/>
                  </a:cubicBezTo>
                  <a:lnTo>
                    <a:pt x="0" y="39994"/>
                  </a:lnTo>
                  <a:cubicBezTo>
                    <a:pt x="0" y="29387"/>
                    <a:pt x="4214" y="19214"/>
                    <a:pt x="11714" y="11714"/>
                  </a:cubicBezTo>
                  <a:cubicBezTo>
                    <a:pt x="19214" y="4214"/>
                    <a:pt x="29387" y="0"/>
                    <a:pt x="39994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48" name="TextBox 24"/>
            <p:cNvSpPr txBox="1"/>
            <p:nvPr/>
          </p:nvSpPr>
          <p:spPr>
            <a:xfrm>
              <a:off x="0" y="-9525"/>
              <a:ext cx="866717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Как проходит обучение</a:t>
              </a:r>
            </a:p>
          </p:txBody>
        </p:sp>
      </p:grpSp>
      <p:grpSp>
        <p:nvGrpSpPr>
          <p:cNvPr id="49" name="Group 25"/>
          <p:cNvGrpSpPr/>
          <p:nvPr/>
        </p:nvGrpSpPr>
        <p:grpSpPr>
          <a:xfrm>
            <a:off x="9524971" y="1070250"/>
            <a:ext cx="2757760" cy="461264"/>
            <a:chOff x="0" y="0"/>
            <a:chExt cx="713952" cy="121485"/>
          </a:xfrm>
        </p:grpSpPr>
        <p:sp>
          <p:nvSpPr>
            <p:cNvPr id="50" name="Freeform 26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51" name="TextBox 27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Эксперты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52" name="Group 28"/>
          <p:cNvGrpSpPr/>
          <p:nvPr/>
        </p:nvGrpSpPr>
        <p:grpSpPr>
          <a:xfrm>
            <a:off x="12368632" y="1068525"/>
            <a:ext cx="2757760" cy="461264"/>
            <a:chOff x="0" y="0"/>
            <a:chExt cx="713952" cy="121485"/>
          </a:xfrm>
        </p:grpSpPr>
        <p:sp>
          <p:nvSpPr>
            <p:cNvPr id="53" name="Freeform 29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A2C83"/>
            </a:solidFill>
          </p:spPr>
        </p:sp>
        <p:sp>
          <p:nvSpPr>
            <p:cNvPr id="54" name="TextBox 30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Контакты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55" name="Group 16"/>
          <p:cNvGrpSpPr/>
          <p:nvPr/>
        </p:nvGrpSpPr>
        <p:grpSpPr>
          <a:xfrm>
            <a:off x="1028700" y="1068525"/>
            <a:ext cx="2132968" cy="461264"/>
            <a:chOff x="0" y="0"/>
            <a:chExt cx="552201" cy="121485"/>
          </a:xfrm>
        </p:grpSpPr>
        <p:sp>
          <p:nvSpPr>
            <p:cNvPr id="56" name="Freeform 17"/>
            <p:cNvSpPr/>
            <p:nvPr/>
          </p:nvSpPr>
          <p:spPr>
            <a:xfrm>
              <a:off x="0" y="0"/>
              <a:ext cx="552201" cy="121485"/>
            </a:xfrm>
            <a:custGeom>
              <a:avLst/>
              <a:gdLst/>
              <a:ahLst/>
              <a:cxnLst/>
              <a:rect l="l" t="t" r="r" b="b"/>
              <a:pathLst>
                <a:path w="552201" h="121485">
                  <a:moveTo>
                    <a:pt x="60743" y="0"/>
                  </a:moveTo>
                  <a:lnTo>
                    <a:pt x="491458" y="0"/>
                  </a:lnTo>
                  <a:cubicBezTo>
                    <a:pt x="507568" y="0"/>
                    <a:pt x="523018" y="6400"/>
                    <a:pt x="534410" y="17791"/>
                  </a:cubicBezTo>
                  <a:cubicBezTo>
                    <a:pt x="545801" y="29183"/>
                    <a:pt x="552201" y="44633"/>
                    <a:pt x="552201" y="60743"/>
                  </a:cubicBezTo>
                  <a:lnTo>
                    <a:pt x="552201" y="60743"/>
                  </a:lnTo>
                  <a:cubicBezTo>
                    <a:pt x="552201" y="94290"/>
                    <a:pt x="525005" y="121485"/>
                    <a:pt x="491458" y="121485"/>
                  </a:cubicBezTo>
                  <a:lnTo>
                    <a:pt x="60743" y="121485"/>
                  </a:lnTo>
                  <a:cubicBezTo>
                    <a:pt x="27195" y="121485"/>
                    <a:pt x="0" y="94290"/>
                    <a:pt x="0" y="60743"/>
                  </a:cubicBezTo>
                  <a:lnTo>
                    <a:pt x="0" y="60743"/>
                  </a:lnTo>
                  <a:cubicBezTo>
                    <a:pt x="0" y="27195"/>
                    <a:pt x="27195" y="0"/>
                    <a:pt x="60743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57" name="TextBox 18"/>
            <p:cNvSpPr txBox="1"/>
            <p:nvPr/>
          </p:nvSpPr>
          <p:spPr>
            <a:xfrm>
              <a:off x="0" y="-9525"/>
              <a:ext cx="552201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О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программе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8113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45148" y="-7919159"/>
            <a:ext cx="18594124" cy="11190282"/>
          </a:xfrm>
          <a:custGeom>
            <a:avLst/>
            <a:gdLst/>
            <a:ahLst/>
            <a:cxnLst/>
            <a:rect l="l" t="t" r="r" b="b"/>
            <a:pathLst>
              <a:path w="18594124" h="11190282">
                <a:moveTo>
                  <a:pt x="0" y="0"/>
                </a:moveTo>
                <a:lnTo>
                  <a:pt x="18594123" y="0"/>
                </a:lnTo>
                <a:lnTo>
                  <a:pt x="18594123" y="11190282"/>
                </a:lnTo>
                <a:lnTo>
                  <a:pt x="0" y="111902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335173">
            <a:off x="-7248699" y="6366273"/>
            <a:ext cx="16757117" cy="10892126"/>
          </a:xfrm>
          <a:custGeom>
            <a:avLst/>
            <a:gdLst/>
            <a:ahLst/>
            <a:cxnLst/>
            <a:rect l="l" t="t" r="r" b="b"/>
            <a:pathLst>
              <a:path w="16757117" h="10892126">
                <a:moveTo>
                  <a:pt x="0" y="0"/>
                </a:moveTo>
                <a:lnTo>
                  <a:pt x="16757117" y="0"/>
                </a:lnTo>
                <a:lnTo>
                  <a:pt x="16757117" y="10892126"/>
                </a:lnTo>
                <a:lnTo>
                  <a:pt x="0" y="108921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343642" y="3410426"/>
            <a:ext cx="15616543" cy="2240176"/>
            <a:chOff x="0" y="0"/>
            <a:chExt cx="20822058" cy="2986901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20822058" cy="2986901"/>
            </a:xfrm>
            <a:prstGeom prst="rect">
              <a:avLst/>
            </a:prstGeom>
            <a:solidFill>
              <a:srgbClr val="2A2C83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888029" y="183447"/>
              <a:ext cx="19153382" cy="26502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19"/>
                </a:lnSpc>
              </a:pP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Как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проходит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обучение</a:t>
              </a:r>
              <a:endParaRPr lang="en-US" sz="2000" b="1" dirty="0">
                <a:solidFill>
                  <a:srgbClr val="FFFFFF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  <a:p>
              <a:pPr marL="518160" lvl="1" indent="-259080" algn="l">
                <a:lnSpc>
                  <a:spcPts val="3119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Еженедельные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интерактивные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вебинары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для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разбора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сложных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тем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и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отработки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практических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навыков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с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ведущими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специалистами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в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области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ИИ.</a:t>
              </a:r>
            </a:p>
            <a:p>
              <a:pPr marL="518160" lvl="1" indent="-259080" algn="l">
                <a:lnSpc>
                  <a:spcPts val="3119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Домашние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задания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как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элемент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подготовки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итогового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проекта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с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обратной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связью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от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кураторов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; </a:t>
              </a:r>
            </a:p>
            <a:p>
              <a:pPr marL="518160" lvl="1" indent="-259080" algn="l">
                <a:lnSpc>
                  <a:spcPts val="3119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Микролернинги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для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освоения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практических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навыков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в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короткие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промежутки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времени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; 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335728" y="5850078"/>
            <a:ext cx="8159500" cy="1417832"/>
            <a:chOff x="0" y="0"/>
            <a:chExt cx="10879333" cy="1890442"/>
          </a:xfrm>
        </p:grpSpPr>
        <p:sp>
          <p:nvSpPr>
            <p:cNvPr id="8" name="AutoShape 8"/>
            <p:cNvSpPr/>
            <p:nvPr/>
          </p:nvSpPr>
          <p:spPr>
            <a:xfrm>
              <a:off x="0" y="0"/>
              <a:ext cx="10879333" cy="1890442"/>
            </a:xfrm>
            <a:prstGeom prst="rect">
              <a:avLst/>
            </a:prstGeom>
            <a:solidFill>
              <a:srgbClr val="2A2C83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463988" y="155916"/>
              <a:ext cx="10007465" cy="159017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19"/>
                </a:lnSpc>
              </a:pP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Нагрузка</a:t>
              </a:r>
              <a:endParaRPr lang="en-US" sz="2000" b="1" dirty="0">
                <a:solidFill>
                  <a:srgbClr val="FFFFFF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  <a:p>
              <a:pPr marL="518158" lvl="1" indent="-259079" algn="l">
                <a:lnSpc>
                  <a:spcPts val="3119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Длительность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программы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— 2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месяца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(144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ак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. ч.);</a:t>
              </a:r>
            </a:p>
            <a:p>
              <a:pPr marL="518158" lvl="1" indent="-259079" algn="l">
                <a:lnSpc>
                  <a:spcPts val="3119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Среднее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время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обучения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— ≈2-3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часа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в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день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.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9682223" y="5850078"/>
            <a:ext cx="7277962" cy="3447631"/>
            <a:chOff x="0" y="0"/>
            <a:chExt cx="9703950" cy="4596841"/>
          </a:xfrm>
        </p:grpSpPr>
        <p:sp>
          <p:nvSpPr>
            <p:cNvPr id="11" name="AutoShape 11"/>
            <p:cNvSpPr/>
            <p:nvPr/>
          </p:nvSpPr>
          <p:spPr>
            <a:xfrm>
              <a:off x="0" y="0"/>
              <a:ext cx="9703950" cy="459684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A2C83"/>
              </a:solidFill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413859" y="207367"/>
              <a:ext cx="8926277" cy="36623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20"/>
                </a:lnSpc>
              </a:pPr>
              <a:r>
                <a:rPr lang="ru-RU" sz="2000" b="1" dirty="0">
                  <a:solidFill>
                    <a:srgbClr val="0E0F38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Итоговая а</a:t>
              </a:r>
              <a:r>
                <a:rPr lang="en-US" sz="2000" b="1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ттестация</a:t>
              </a:r>
              <a:endParaRPr lang="en-US" sz="2000" b="1" dirty="0">
                <a:solidFill>
                  <a:srgbClr val="0E0F38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  <a:p>
              <a:pPr marL="518160" lvl="1" indent="-259080" algn="l">
                <a:lnSpc>
                  <a:spcPts val="3120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Итоговый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проект</a:t>
              </a:r>
              <a:r>
                <a:rPr lang="ru-RU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,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выполненный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с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пом</a:t>
              </a:r>
              <a:r>
                <a:rPr lang="ru-RU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щью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нейросетей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;</a:t>
              </a:r>
            </a:p>
            <a:p>
              <a:pPr marL="518160" lvl="1" indent="-259080" algn="l">
                <a:lnSpc>
                  <a:spcPts val="3120"/>
                </a:lnSpc>
                <a:buFont typeface="Arial"/>
                <a:buChar char="•"/>
              </a:pP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По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итогу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успешного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обучения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выдаётся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удостоверение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повышения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квалификации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установленного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Академи</a:t>
              </a:r>
              <a:r>
                <a:rPr lang="ru-RU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ей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ПСБ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образца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,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вносятся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сведения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о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выданном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удостоверении</a:t>
              </a:r>
              <a:r>
                <a:rPr lang="en-US" sz="2000" dirty="0">
                  <a:solidFill>
                    <a:srgbClr val="0E0F38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в ФИС ФРДО. 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16344133" y="114216"/>
            <a:ext cx="1830334" cy="1299537"/>
          </a:xfrm>
          <a:custGeom>
            <a:avLst/>
            <a:gdLst/>
            <a:ahLst/>
            <a:cxnLst/>
            <a:rect l="l" t="t" r="r" b="b"/>
            <a:pathLst>
              <a:path w="1830334" h="1299537">
                <a:moveTo>
                  <a:pt x="0" y="0"/>
                </a:moveTo>
                <a:lnTo>
                  <a:pt x="1830334" y="0"/>
                </a:lnTo>
                <a:lnTo>
                  <a:pt x="1830334" y="1299537"/>
                </a:lnTo>
                <a:lnTo>
                  <a:pt x="0" y="12995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343642" y="7467386"/>
            <a:ext cx="8159500" cy="1856438"/>
            <a:chOff x="0" y="0"/>
            <a:chExt cx="10879333" cy="2475251"/>
          </a:xfrm>
        </p:grpSpPr>
        <p:sp>
          <p:nvSpPr>
            <p:cNvPr id="15" name="AutoShape 15"/>
            <p:cNvSpPr/>
            <p:nvPr/>
          </p:nvSpPr>
          <p:spPr>
            <a:xfrm>
              <a:off x="0" y="0"/>
              <a:ext cx="10879333" cy="2475251"/>
            </a:xfrm>
            <a:prstGeom prst="rect">
              <a:avLst/>
            </a:prstGeom>
            <a:solidFill>
              <a:srgbClr val="2A2C83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509081" y="322776"/>
              <a:ext cx="10007465" cy="159017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25"/>
                </a:lnSpc>
              </a:pP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Дополнительно</a:t>
              </a:r>
              <a:endParaRPr lang="en-US" sz="2000" b="1" dirty="0">
                <a:solidFill>
                  <a:srgbClr val="FFFFFF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  <a:p>
              <a:pPr marL="519028" lvl="1" indent="-259514" algn="l">
                <a:lnSpc>
                  <a:spcPts val="3125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Доступ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к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платформе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на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9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месяцев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;</a:t>
              </a:r>
            </a:p>
            <a:p>
              <a:pPr marL="519028" lvl="1" indent="-259514" algn="l">
                <a:lnSpc>
                  <a:spcPts val="3125"/>
                </a:lnSpc>
                <a:buFont typeface="Arial"/>
                <a:buChar char="•"/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Чаты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для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обмена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опытом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и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поддержки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от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кураторов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HK Grotesk"/>
                  <a:cs typeface="HK Grotesk"/>
                  <a:sym typeface="HK Grotesk"/>
                </a:rPr>
                <a:t>.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28700" y="1825064"/>
            <a:ext cx="10650351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30"/>
              </a:lnSpc>
            </a:pPr>
            <a:r>
              <a:rPr lang="en-US" sz="6525" b="1" dirty="0" err="1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Как</a:t>
            </a:r>
            <a:r>
              <a:rPr lang="en-US" sz="6525" b="1" dirty="0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 </a:t>
            </a:r>
            <a:r>
              <a:rPr lang="en-US" sz="6525" b="1" dirty="0" err="1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проходит</a:t>
            </a:r>
            <a:r>
              <a:rPr lang="en-US" sz="6525" b="1" dirty="0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 </a:t>
            </a:r>
            <a:r>
              <a:rPr lang="en-US" sz="6525" b="1" dirty="0" err="1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обучение</a:t>
            </a:r>
            <a:endParaRPr lang="en-US" sz="6525" b="1" dirty="0">
              <a:solidFill>
                <a:srgbClr val="FFFFFF"/>
              </a:solidFill>
              <a:latin typeface="Gilroy" panose="00000500000000000000" pitchFamily="2" charset="-52"/>
              <a:ea typeface="Jura Bold"/>
              <a:cs typeface="Jura Bold"/>
              <a:sym typeface="Jura Bold"/>
            </a:endParaRPr>
          </a:p>
        </p:txBody>
      </p:sp>
      <p:sp>
        <p:nvSpPr>
          <p:cNvPr id="50" name="TextBox 31"/>
          <p:cNvSpPr txBox="1"/>
          <p:nvPr/>
        </p:nvSpPr>
        <p:spPr>
          <a:xfrm>
            <a:off x="1028700" y="342900"/>
            <a:ext cx="10858500" cy="3334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00"/>
              </a:lnSpc>
              <a:spcBef>
                <a:spcPct val="0"/>
              </a:spcBef>
            </a:pPr>
            <a:r>
              <a:rPr lang="en-US" sz="1900" dirty="0" err="1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Программа</a:t>
            </a:r>
            <a:r>
              <a:rPr lang="en-US" sz="1900" dirty="0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повышения</a:t>
            </a:r>
            <a:r>
              <a:rPr lang="en-US" sz="1900" dirty="0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квалификации</a:t>
            </a:r>
            <a:r>
              <a:rPr lang="en-US" sz="1900" dirty="0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 «</a:t>
            </a:r>
            <a:r>
              <a:rPr lang="en-US" sz="1900" dirty="0" err="1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Промт-инженер</a:t>
            </a:r>
            <a:r>
              <a:rPr lang="en-US" sz="1900" dirty="0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: </a:t>
            </a:r>
            <a:r>
              <a:rPr lang="en-US" sz="1900" dirty="0" err="1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работа</a:t>
            </a:r>
            <a:r>
              <a:rPr lang="en-US" sz="1900" dirty="0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 с </a:t>
            </a:r>
            <a:r>
              <a:rPr lang="en-US" sz="1900" dirty="0" err="1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нейросетями</a:t>
            </a:r>
            <a:r>
              <a:rPr lang="en-US" sz="1900" dirty="0">
                <a:solidFill>
                  <a:schemeClr val="bg1"/>
                </a:solidFill>
                <a:latin typeface="Gilroy" panose="00000500000000000000" pitchFamily="2" charset="-52"/>
                <a:ea typeface="HK Grotesk Light"/>
                <a:cs typeface="HK Grotesk Light"/>
                <a:sym typeface="HK Grotesk Light"/>
              </a:rPr>
              <a:t>»</a:t>
            </a:r>
          </a:p>
        </p:txBody>
      </p:sp>
      <p:grpSp>
        <p:nvGrpSpPr>
          <p:cNvPr id="34" name="Group 19"/>
          <p:cNvGrpSpPr/>
          <p:nvPr/>
        </p:nvGrpSpPr>
        <p:grpSpPr>
          <a:xfrm>
            <a:off x="3247569" y="1068525"/>
            <a:ext cx="2757760" cy="461264"/>
            <a:chOff x="0" y="0"/>
            <a:chExt cx="713952" cy="121485"/>
          </a:xfrm>
        </p:grpSpPr>
        <p:sp>
          <p:nvSpPr>
            <p:cNvPr id="51" name="Freeform 20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52" name="TextBox 21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Модули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программы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53" name="Group 22"/>
          <p:cNvGrpSpPr/>
          <p:nvPr/>
        </p:nvGrpSpPr>
        <p:grpSpPr>
          <a:xfrm>
            <a:off x="6091230" y="1068525"/>
            <a:ext cx="3347840" cy="461264"/>
            <a:chOff x="0" y="0"/>
            <a:chExt cx="866717" cy="121485"/>
          </a:xfrm>
        </p:grpSpPr>
        <p:sp>
          <p:nvSpPr>
            <p:cNvPr id="54" name="Freeform 23"/>
            <p:cNvSpPr/>
            <p:nvPr/>
          </p:nvSpPr>
          <p:spPr>
            <a:xfrm>
              <a:off x="0" y="0"/>
              <a:ext cx="866717" cy="121485"/>
            </a:xfrm>
            <a:custGeom>
              <a:avLst/>
              <a:gdLst/>
              <a:ahLst/>
              <a:cxnLst/>
              <a:rect l="l" t="t" r="r" b="b"/>
              <a:pathLst>
                <a:path w="866717" h="121485">
                  <a:moveTo>
                    <a:pt x="39994" y="0"/>
                  </a:moveTo>
                  <a:lnTo>
                    <a:pt x="826723" y="0"/>
                  </a:lnTo>
                  <a:cubicBezTo>
                    <a:pt x="837330" y="0"/>
                    <a:pt x="847503" y="4214"/>
                    <a:pt x="855003" y="11714"/>
                  </a:cubicBezTo>
                  <a:cubicBezTo>
                    <a:pt x="862503" y="19214"/>
                    <a:pt x="866717" y="29387"/>
                    <a:pt x="866717" y="39994"/>
                  </a:cubicBezTo>
                  <a:lnTo>
                    <a:pt x="866717" y="81491"/>
                  </a:lnTo>
                  <a:cubicBezTo>
                    <a:pt x="866717" y="92098"/>
                    <a:pt x="862503" y="102271"/>
                    <a:pt x="855003" y="109771"/>
                  </a:cubicBezTo>
                  <a:cubicBezTo>
                    <a:pt x="847503" y="117272"/>
                    <a:pt x="837330" y="121485"/>
                    <a:pt x="826723" y="121485"/>
                  </a:cubicBezTo>
                  <a:lnTo>
                    <a:pt x="39994" y="121485"/>
                  </a:lnTo>
                  <a:cubicBezTo>
                    <a:pt x="29387" y="121485"/>
                    <a:pt x="19214" y="117272"/>
                    <a:pt x="11714" y="109771"/>
                  </a:cubicBezTo>
                  <a:cubicBezTo>
                    <a:pt x="4214" y="102271"/>
                    <a:pt x="0" y="92098"/>
                    <a:pt x="0" y="81491"/>
                  </a:cubicBezTo>
                  <a:lnTo>
                    <a:pt x="0" y="39994"/>
                  </a:lnTo>
                  <a:cubicBezTo>
                    <a:pt x="0" y="29387"/>
                    <a:pt x="4214" y="19214"/>
                    <a:pt x="11714" y="11714"/>
                  </a:cubicBezTo>
                  <a:cubicBezTo>
                    <a:pt x="19214" y="4214"/>
                    <a:pt x="29387" y="0"/>
                    <a:pt x="39994" y="0"/>
                  </a:cubicBezTo>
                  <a:close/>
                </a:path>
              </a:pathLst>
            </a:custGeom>
            <a:solidFill>
              <a:srgbClr val="EA5614"/>
            </a:solidFill>
          </p:spPr>
        </p:sp>
        <p:sp>
          <p:nvSpPr>
            <p:cNvPr id="55" name="TextBox 24"/>
            <p:cNvSpPr txBox="1"/>
            <p:nvPr/>
          </p:nvSpPr>
          <p:spPr>
            <a:xfrm>
              <a:off x="0" y="-9525"/>
              <a:ext cx="866717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Как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проходит</a:t>
              </a:r>
              <a:r>
                <a:rPr lang="en-US" sz="2000" b="1" dirty="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обучение</a:t>
              </a:r>
              <a:endParaRPr lang="en-US" sz="2000" b="1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56" name="Group 25"/>
          <p:cNvGrpSpPr/>
          <p:nvPr/>
        </p:nvGrpSpPr>
        <p:grpSpPr>
          <a:xfrm>
            <a:off x="9524971" y="1070250"/>
            <a:ext cx="2757760" cy="461264"/>
            <a:chOff x="0" y="0"/>
            <a:chExt cx="713952" cy="121485"/>
          </a:xfrm>
        </p:grpSpPr>
        <p:sp>
          <p:nvSpPr>
            <p:cNvPr id="57" name="Freeform 26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58" name="TextBox 27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Эксперты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59" name="Group 28"/>
          <p:cNvGrpSpPr/>
          <p:nvPr/>
        </p:nvGrpSpPr>
        <p:grpSpPr>
          <a:xfrm>
            <a:off x="12368632" y="1068525"/>
            <a:ext cx="2757760" cy="461264"/>
            <a:chOff x="0" y="0"/>
            <a:chExt cx="713952" cy="121485"/>
          </a:xfrm>
        </p:grpSpPr>
        <p:sp>
          <p:nvSpPr>
            <p:cNvPr id="60" name="Freeform 29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61" name="TextBox 30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Контакты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62" name="Group 16"/>
          <p:cNvGrpSpPr/>
          <p:nvPr/>
        </p:nvGrpSpPr>
        <p:grpSpPr>
          <a:xfrm>
            <a:off x="1028700" y="1068525"/>
            <a:ext cx="2132968" cy="461264"/>
            <a:chOff x="0" y="0"/>
            <a:chExt cx="552201" cy="121485"/>
          </a:xfrm>
        </p:grpSpPr>
        <p:sp>
          <p:nvSpPr>
            <p:cNvPr id="63" name="Freeform 17"/>
            <p:cNvSpPr/>
            <p:nvPr/>
          </p:nvSpPr>
          <p:spPr>
            <a:xfrm>
              <a:off x="0" y="0"/>
              <a:ext cx="552201" cy="121485"/>
            </a:xfrm>
            <a:custGeom>
              <a:avLst/>
              <a:gdLst/>
              <a:ahLst/>
              <a:cxnLst/>
              <a:rect l="l" t="t" r="r" b="b"/>
              <a:pathLst>
                <a:path w="552201" h="121485">
                  <a:moveTo>
                    <a:pt x="60743" y="0"/>
                  </a:moveTo>
                  <a:lnTo>
                    <a:pt x="491458" y="0"/>
                  </a:lnTo>
                  <a:cubicBezTo>
                    <a:pt x="507568" y="0"/>
                    <a:pt x="523018" y="6400"/>
                    <a:pt x="534410" y="17791"/>
                  </a:cubicBezTo>
                  <a:cubicBezTo>
                    <a:pt x="545801" y="29183"/>
                    <a:pt x="552201" y="44633"/>
                    <a:pt x="552201" y="60743"/>
                  </a:cubicBezTo>
                  <a:lnTo>
                    <a:pt x="552201" y="60743"/>
                  </a:lnTo>
                  <a:cubicBezTo>
                    <a:pt x="552201" y="94290"/>
                    <a:pt x="525005" y="121485"/>
                    <a:pt x="491458" y="121485"/>
                  </a:cubicBezTo>
                  <a:lnTo>
                    <a:pt x="60743" y="121485"/>
                  </a:lnTo>
                  <a:cubicBezTo>
                    <a:pt x="27195" y="121485"/>
                    <a:pt x="0" y="94290"/>
                    <a:pt x="0" y="60743"/>
                  </a:cubicBezTo>
                  <a:lnTo>
                    <a:pt x="0" y="60743"/>
                  </a:lnTo>
                  <a:cubicBezTo>
                    <a:pt x="0" y="27195"/>
                    <a:pt x="27195" y="0"/>
                    <a:pt x="60743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64" name="TextBox 18"/>
            <p:cNvSpPr txBox="1"/>
            <p:nvPr/>
          </p:nvSpPr>
          <p:spPr>
            <a:xfrm>
              <a:off x="0" y="-9525"/>
              <a:ext cx="552201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О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программе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68390">
            <a:off x="3227631" y="7945679"/>
            <a:ext cx="12649512" cy="8222182"/>
          </a:xfrm>
          <a:custGeom>
            <a:avLst/>
            <a:gdLst/>
            <a:ahLst/>
            <a:cxnLst/>
            <a:rect l="l" t="t" r="r" b="b"/>
            <a:pathLst>
              <a:path w="12649512" h="8222182">
                <a:moveTo>
                  <a:pt x="0" y="0"/>
                </a:moveTo>
                <a:lnTo>
                  <a:pt x="12649512" y="0"/>
                </a:lnTo>
                <a:lnTo>
                  <a:pt x="12649512" y="8222183"/>
                </a:lnTo>
                <a:lnTo>
                  <a:pt x="0" y="8222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03199"/>
            <a:ext cx="1581107" cy="1581100"/>
            <a:chOff x="0" y="0"/>
            <a:chExt cx="6350000" cy="634997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t="-480" b="-480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9677400" y="2803199"/>
            <a:ext cx="1581107" cy="1581100"/>
            <a:chOff x="0" y="0"/>
            <a:chExt cx="6350000" cy="63499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t="-4767" b="-4767"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>
            <a:off x="16344133" y="114216"/>
            <a:ext cx="1830334" cy="1299537"/>
          </a:xfrm>
          <a:custGeom>
            <a:avLst/>
            <a:gdLst/>
            <a:ahLst/>
            <a:cxnLst/>
            <a:rect l="l" t="t" r="r" b="b"/>
            <a:pathLst>
              <a:path w="1830334" h="1299537">
                <a:moveTo>
                  <a:pt x="0" y="0"/>
                </a:moveTo>
                <a:lnTo>
                  <a:pt x="1830334" y="0"/>
                </a:lnTo>
                <a:lnTo>
                  <a:pt x="1830334" y="1299537"/>
                </a:lnTo>
                <a:lnTo>
                  <a:pt x="0" y="12995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1028700" y="5950770"/>
            <a:ext cx="1581107" cy="1581100"/>
            <a:chOff x="0" y="0"/>
            <a:chExt cx="6350000" cy="63499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  <p:sp>
        <p:nvSpPr>
          <p:cNvPr id="27" name="TextBox 27"/>
          <p:cNvSpPr txBox="1"/>
          <p:nvPr/>
        </p:nvSpPr>
        <p:spPr>
          <a:xfrm>
            <a:off x="1028700" y="1603938"/>
            <a:ext cx="6986483" cy="781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49"/>
              </a:lnSpc>
            </a:pPr>
            <a:r>
              <a:rPr lang="en-US" sz="5124" b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Команда программы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2978875" y="2774624"/>
            <a:ext cx="5793650" cy="1280871"/>
            <a:chOff x="0" y="-38100"/>
            <a:chExt cx="7724867" cy="1707829"/>
          </a:xfrm>
        </p:grpSpPr>
        <p:sp>
          <p:nvSpPr>
            <p:cNvPr id="29" name="TextBox 29"/>
            <p:cNvSpPr txBox="1"/>
            <p:nvPr/>
          </p:nvSpPr>
          <p:spPr>
            <a:xfrm>
              <a:off x="0" y="-38100"/>
              <a:ext cx="7724867" cy="598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51"/>
                </a:lnSpc>
              </a:pPr>
              <a:r>
                <a:rPr lang="en-US" sz="2654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Medium"/>
                  <a:cs typeface="HK Grotesk Medium"/>
                  <a:sym typeface="HK Grotesk Medium"/>
                </a:rPr>
                <a:t>ДАРИНА КОСТИНА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0" y="643807"/>
              <a:ext cx="7724867" cy="1025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1"/>
                </a:lnSpc>
              </a:pPr>
              <a:r>
                <a:rPr lang="en-US" sz="23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Спикер</a:t>
              </a:r>
              <a:r>
                <a:rPr lang="en-US" sz="2300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по </a:t>
              </a:r>
              <a:r>
                <a:rPr lang="en-US" sz="23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генеративным</a:t>
              </a:r>
              <a:r>
                <a:rPr lang="en-US" sz="2300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23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нейросетям</a:t>
              </a:r>
              <a:r>
                <a:rPr lang="en-US" sz="2300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в </a:t>
              </a:r>
              <a:r>
                <a:rPr lang="en-US" sz="23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дизайне</a:t>
              </a:r>
              <a:endParaRPr lang="en-US" sz="2300" b="1" dirty="0">
                <a:solidFill>
                  <a:srgbClr val="000000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11627575" y="2830573"/>
            <a:ext cx="6165125" cy="1246753"/>
            <a:chOff x="0" y="-1601"/>
            <a:chExt cx="8220167" cy="1662337"/>
          </a:xfrm>
        </p:grpSpPr>
        <p:sp>
          <p:nvSpPr>
            <p:cNvPr id="35" name="TextBox 35"/>
            <p:cNvSpPr txBox="1"/>
            <p:nvPr/>
          </p:nvSpPr>
          <p:spPr>
            <a:xfrm>
              <a:off x="0" y="-1601"/>
              <a:ext cx="8220167" cy="53006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06"/>
                </a:lnSpc>
              </a:pPr>
              <a:r>
                <a:rPr lang="en-US" sz="2389" b="1">
                  <a:solidFill>
                    <a:srgbClr val="000000"/>
                  </a:solidFill>
                  <a:latin typeface="Gilroy" panose="00000500000000000000" pitchFamily="2" charset="-52"/>
                  <a:ea typeface="HK Grotesk Medium"/>
                  <a:cs typeface="HK Grotesk Medium"/>
                  <a:sym typeface="HK Grotesk Medium"/>
                </a:rPr>
                <a:t>ЖЕМАЛ ХАМИДУН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0" y="634815"/>
              <a:ext cx="8220167" cy="1025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1"/>
                </a:lnSpc>
              </a:pPr>
              <a:r>
                <a:rPr lang="en-US" sz="23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Спикер</a:t>
              </a:r>
              <a:r>
                <a:rPr lang="en-US" sz="2300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по </a:t>
              </a:r>
              <a:r>
                <a:rPr lang="en-US" sz="23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текстовым</a:t>
              </a:r>
              <a:r>
                <a:rPr lang="en-US" sz="2300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23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нейросетям</a:t>
              </a:r>
              <a:r>
                <a:rPr lang="en-US" sz="2300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и ИИ-</a:t>
              </a:r>
              <a:r>
                <a:rPr lang="en-US" sz="2300" b="1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ассистентам</a:t>
              </a:r>
              <a:endParaRPr lang="en-US" sz="2300" b="1" dirty="0">
                <a:solidFill>
                  <a:srgbClr val="000000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2978875" y="4115794"/>
            <a:ext cx="5793650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  <a:spcBef>
                <a:spcPct val="0"/>
              </a:spcBef>
            </a:pP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Владелица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дизайн-студии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и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школы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«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Karma.web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»,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эксперт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по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нейросетям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и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автор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курсов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«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Нейросети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»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для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учащихся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9–11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классов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, «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Цифровой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куратор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»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для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Future Prof.</a:t>
            </a:r>
          </a:p>
        </p:txBody>
      </p:sp>
      <p:grpSp>
        <p:nvGrpSpPr>
          <p:cNvPr id="39" name="Group 39"/>
          <p:cNvGrpSpPr/>
          <p:nvPr/>
        </p:nvGrpSpPr>
        <p:grpSpPr>
          <a:xfrm>
            <a:off x="2978875" y="5922195"/>
            <a:ext cx="6165125" cy="1280871"/>
            <a:chOff x="0" y="-38100"/>
            <a:chExt cx="8220167" cy="1707829"/>
          </a:xfrm>
        </p:grpSpPr>
        <p:sp>
          <p:nvSpPr>
            <p:cNvPr id="40" name="TextBox 40"/>
            <p:cNvSpPr txBox="1"/>
            <p:nvPr/>
          </p:nvSpPr>
          <p:spPr>
            <a:xfrm>
              <a:off x="0" y="-38100"/>
              <a:ext cx="8220167" cy="598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51"/>
                </a:lnSpc>
              </a:pPr>
              <a:r>
                <a:rPr lang="en-US" sz="2654" b="1">
                  <a:solidFill>
                    <a:srgbClr val="000000"/>
                  </a:solidFill>
                  <a:latin typeface="Gilroy" panose="00000500000000000000" pitchFamily="2" charset="-52"/>
                  <a:ea typeface="HK Grotesk Medium"/>
                  <a:cs typeface="HK Grotesk Medium"/>
                  <a:sym typeface="HK Grotesk Medium"/>
                </a:rPr>
                <a:t>ОЛЕГ СИРОТЮК</a:t>
              </a: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643807"/>
              <a:ext cx="8220167" cy="1025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991"/>
                </a:lnSpc>
              </a:pPr>
              <a:r>
                <a:rPr lang="en-US" sz="2300" b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Спикер по китайским генеративным нейросетям</a:t>
              </a:r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2978875" y="7263365"/>
            <a:ext cx="6165125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  <a:spcBef>
                <a:spcPct val="0"/>
              </a:spcBef>
            </a:pP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Независимый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эксперт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ктн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.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Опытный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руководитель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и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технический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эксперт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с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более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чем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20-летним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опытом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в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сфере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информационных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технологий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искусственного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интеллекта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и open-source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решений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.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1627575" y="4055687"/>
            <a:ext cx="6165125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  <a:spcBef>
                <a:spcPct val="0"/>
              </a:spcBef>
            </a:pP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Эксперт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по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генеративному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ИИ и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продуктовому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менеджменту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.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Директор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по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цифровым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продуктам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Alpina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Digital.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Имеет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10+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лет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опыта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в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области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трансформации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бизнеса</a:t>
            </a:r>
            <a:r>
              <a:rPr lang="en-US" sz="18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.</a:t>
            </a:r>
          </a:p>
        </p:txBody>
      </p:sp>
      <p:sp>
        <p:nvSpPr>
          <p:cNvPr id="61" name="TextBox 31"/>
          <p:cNvSpPr txBox="1"/>
          <p:nvPr/>
        </p:nvSpPr>
        <p:spPr>
          <a:xfrm>
            <a:off x="1028700" y="342900"/>
            <a:ext cx="10858500" cy="3068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00"/>
              </a:lnSpc>
              <a:spcBef>
                <a:spcPct val="0"/>
              </a:spcBef>
            </a:pP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Программа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повышения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квалификации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«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Промт-инженер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: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работа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с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нейросетями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»</a:t>
            </a:r>
          </a:p>
        </p:txBody>
      </p:sp>
      <p:grpSp>
        <p:nvGrpSpPr>
          <p:cNvPr id="45" name="Group 19"/>
          <p:cNvGrpSpPr/>
          <p:nvPr/>
        </p:nvGrpSpPr>
        <p:grpSpPr>
          <a:xfrm>
            <a:off x="3247569" y="1068525"/>
            <a:ext cx="2757760" cy="461264"/>
            <a:chOff x="0" y="0"/>
            <a:chExt cx="713952" cy="121485"/>
          </a:xfrm>
        </p:grpSpPr>
        <p:sp>
          <p:nvSpPr>
            <p:cNvPr id="62" name="Freeform 20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63" name="TextBox 21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Модули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программы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64" name="Group 22"/>
          <p:cNvGrpSpPr/>
          <p:nvPr/>
        </p:nvGrpSpPr>
        <p:grpSpPr>
          <a:xfrm>
            <a:off x="6091230" y="1068525"/>
            <a:ext cx="3347840" cy="461264"/>
            <a:chOff x="0" y="0"/>
            <a:chExt cx="866717" cy="121485"/>
          </a:xfrm>
        </p:grpSpPr>
        <p:sp>
          <p:nvSpPr>
            <p:cNvPr id="65" name="Freeform 23"/>
            <p:cNvSpPr/>
            <p:nvPr/>
          </p:nvSpPr>
          <p:spPr>
            <a:xfrm>
              <a:off x="0" y="0"/>
              <a:ext cx="866717" cy="121485"/>
            </a:xfrm>
            <a:custGeom>
              <a:avLst/>
              <a:gdLst/>
              <a:ahLst/>
              <a:cxnLst/>
              <a:rect l="l" t="t" r="r" b="b"/>
              <a:pathLst>
                <a:path w="866717" h="121485">
                  <a:moveTo>
                    <a:pt x="39994" y="0"/>
                  </a:moveTo>
                  <a:lnTo>
                    <a:pt x="826723" y="0"/>
                  </a:lnTo>
                  <a:cubicBezTo>
                    <a:pt x="837330" y="0"/>
                    <a:pt x="847503" y="4214"/>
                    <a:pt x="855003" y="11714"/>
                  </a:cubicBezTo>
                  <a:cubicBezTo>
                    <a:pt x="862503" y="19214"/>
                    <a:pt x="866717" y="29387"/>
                    <a:pt x="866717" y="39994"/>
                  </a:cubicBezTo>
                  <a:lnTo>
                    <a:pt x="866717" y="81491"/>
                  </a:lnTo>
                  <a:cubicBezTo>
                    <a:pt x="866717" y="92098"/>
                    <a:pt x="862503" y="102271"/>
                    <a:pt x="855003" y="109771"/>
                  </a:cubicBezTo>
                  <a:cubicBezTo>
                    <a:pt x="847503" y="117272"/>
                    <a:pt x="837330" y="121485"/>
                    <a:pt x="826723" y="121485"/>
                  </a:cubicBezTo>
                  <a:lnTo>
                    <a:pt x="39994" y="121485"/>
                  </a:lnTo>
                  <a:cubicBezTo>
                    <a:pt x="29387" y="121485"/>
                    <a:pt x="19214" y="117272"/>
                    <a:pt x="11714" y="109771"/>
                  </a:cubicBezTo>
                  <a:cubicBezTo>
                    <a:pt x="4214" y="102271"/>
                    <a:pt x="0" y="92098"/>
                    <a:pt x="0" y="81491"/>
                  </a:cubicBezTo>
                  <a:lnTo>
                    <a:pt x="0" y="39994"/>
                  </a:lnTo>
                  <a:cubicBezTo>
                    <a:pt x="0" y="29387"/>
                    <a:pt x="4214" y="19214"/>
                    <a:pt x="11714" y="11714"/>
                  </a:cubicBezTo>
                  <a:cubicBezTo>
                    <a:pt x="19214" y="4214"/>
                    <a:pt x="29387" y="0"/>
                    <a:pt x="39994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66" name="TextBox 24"/>
            <p:cNvSpPr txBox="1"/>
            <p:nvPr/>
          </p:nvSpPr>
          <p:spPr>
            <a:xfrm>
              <a:off x="0" y="-9525"/>
              <a:ext cx="866717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Как проходит обучение</a:t>
              </a:r>
            </a:p>
          </p:txBody>
        </p:sp>
      </p:grpSp>
      <p:grpSp>
        <p:nvGrpSpPr>
          <p:cNvPr id="67" name="Group 25"/>
          <p:cNvGrpSpPr/>
          <p:nvPr/>
        </p:nvGrpSpPr>
        <p:grpSpPr>
          <a:xfrm>
            <a:off x="9524971" y="1070250"/>
            <a:ext cx="2757760" cy="461264"/>
            <a:chOff x="0" y="0"/>
            <a:chExt cx="713952" cy="121485"/>
          </a:xfrm>
        </p:grpSpPr>
        <p:sp>
          <p:nvSpPr>
            <p:cNvPr id="68" name="Freeform 26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EA5614"/>
            </a:solidFill>
          </p:spPr>
        </p:sp>
        <p:sp>
          <p:nvSpPr>
            <p:cNvPr id="69" name="TextBox 27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Эксперты</a:t>
              </a:r>
              <a:endParaRPr lang="en-US" sz="2000" b="1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70" name="Group 28"/>
          <p:cNvGrpSpPr/>
          <p:nvPr/>
        </p:nvGrpSpPr>
        <p:grpSpPr>
          <a:xfrm>
            <a:off x="12368632" y="1068525"/>
            <a:ext cx="2757760" cy="461264"/>
            <a:chOff x="0" y="0"/>
            <a:chExt cx="713952" cy="121485"/>
          </a:xfrm>
        </p:grpSpPr>
        <p:sp>
          <p:nvSpPr>
            <p:cNvPr id="71" name="Freeform 29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72" name="TextBox 30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Контакты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73" name="Group 16"/>
          <p:cNvGrpSpPr/>
          <p:nvPr/>
        </p:nvGrpSpPr>
        <p:grpSpPr>
          <a:xfrm>
            <a:off x="1028700" y="1068525"/>
            <a:ext cx="2132968" cy="461264"/>
            <a:chOff x="0" y="0"/>
            <a:chExt cx="552201" cy="121485"/>
          </a:xfrm>
        </p:grpSpPr>
        <p:sp>
          <p:nvSpPr>
            <p:cNvPr id="74" name="Freeform 17"/>
            <p:cNvSpPr/>
            <p:nvPr/>
          </p:nvSpPr>
          <p:spPr>
            <a:xfrm>
              <a:off x="0" y="0"/>
              <a:ext cx="552201" cy="121485"/>
            </a:xfrm>
            <a:custGeom>
              <a:avLst/>
              <a:gdLst/>
              <a:ahLst/>
              <a:cxnLst/>
              <a:rect l="l" t="t" r="r" b="b"/>
              <a:pathLst>
                <a:path w="552201" h="121485">
                  <a:moveTo>
                    <a:pt x="60743" y="0"/>
                  </a:moveTo>
                  <a:lnTo>
                    <a:pt x="491458" y="0"/>
                  </a:lnTo>
                  <a:cubicBezTo>
                    <a:pt x="507568" y="0"/>
                    <a:pt x="523018" y="6400"/>
                    <a:pt x="534410" y="17791"/>
                  </a:cubicBezTo>
                  <a:cubicBezTo>
                    <a:pt x="545801" y="29183"/>
                    <a:pt x="552201" y="44633"/>
                    <a:pt x="552201" y="60743"/>
                  </a:cubicBezTo>
                  <a:lnTo>
                    <a:pt x="552201" y="60743"/>
                  </a:lnTo>
                  <a:cubicBezTo>
                    <a:pt x="552201" y="94290"/>
                    <a:pt x="525005" y="121485"/>
                    <a:pt x="491458" y="121485"/>
                  </a:cubicBezTo>
                  <a:lnTo>
                    <a:pt x="60743" y="121485"/>
                  </a:lnTo>
                  <a:cubicBezTo>
                    <a:pt x="27195" y="121485"/>
                    <a:pt x="0" y="94290"/>
                    <a:pt x="0" y="60743"/>
                  </a:cubicBezTo>
                  <a:lnTo>
                    <a:pt x="0" y="60743"/>
                  </a:lnTo>
                  <a:cubicBezTo>
                    <a:pt x="0" y="27195"/>
                    <a:pt x="27195" y="0"/>
                    <a:pt x="60743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75" name="TextBox 18"/>
            <p:cNvSpPr txBox="1"/>
            <p:nvPr/>
          </p:nvSpPr>
          <p:spPr>
            <a:xfrm>
              <a:off x="0" y="-9525"/>
              <a:ext cx="552201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О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программе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endParaRPr>
            </a:p>
          </p:txBody>
        </p:sp>
      </p:grpSp>
      <p:grpSp>
        <p:nvGrpSpPr>
          <p:cNvPr id="46" name="Group 31">
            <a:extLst>
              <a:ext uri="{FF2B5EF4-FFF2-40B4-BE49-F238E27FC236}">
                <a16:creationId xmlns:a16="http://schemas.microsoft.com/office/drawing/2014/main" id="{103102BB-0903-430B-BE72-4DB1E460A1FF}"/>
              </a:ext>
            </a:extLst>
          </p:cNvPr>
          <p:cNvGrpSpPr/>
          <p:nvPr/>
        </p:nvGrpSpPr>
        <p:grpSpPr>
          <a:xfrm>
            <a:off x="11665675" y="5842374"/>
            <a:ext cx="5793650" cy="1274126"/>
            <a:chOff x="0" y="-38100"/>
            <a:chExt cx="7724867" cy="1698834"/>
          </a:xfrm>
        </p:grpSpPr>
        <p:sp>
          <p:nvSpPr>
            <p:cNvPr id="47" name="TextBox 32">
              <a:extLst>
                <a:ext uri="{FF2B5EF4-FFF2-40B4-BE49-F238E27FC236}">
                  <a16:creationId xmlns:a16="http://schemas.microsoft.com/office/drawing/2014/main" id="{5B1CF784-6419-411C-A7A0-384913126AA0}"/>
                </a:ext>
              </a:extLst>
            </p:cNvPr>
            <p:cNvSpPr txBox="1"/>
            <p:nvPr/>
          </p:nvSpPr>
          <p:spPr>
            <a:xfrm>
              <a:off x="0" y="-38100"/>
              <a:ext cx="7724867" cy="56015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51"/>
                </a:lnSpc>
              </a:pPr>
              <a:r>
                <a:rPr lang="ru-RU" sz="2654" b="1" dirty="0">
                  <a:solidFill>
                    <a:srgbClr val="000000"/>
                  </a:solidFill>
                  <a:latin typeface="Gilroy" panose="00000500000000000000" pitchFamily="2" charset="-52"/>
                  <a:ea typeface="HK Grotesk Medium"/>
                  <a:cs typeface="HK Grotesk Medium"/>
                  <a:sym typeface="HK Grotesk Medium"/>
                </a:rPr>
                <a:t>Команда ПСБ</a:t>
              </a:r>
              <a:endParaRPr lang="en-US" sz="2654" b="1" dirty="0">
                <a:solidFill>
                  <a:srgbClr val="000000"/>
                </a:solidFill>
                <a:latin typeface="Gilroy" panose="00000500000000000000" pitchFamily="2" charset="-52"/>
                <a:ea typeface="HK Grotesk Medium"/>
                <a:cs typeface="HK Grotesk Medium"/>
                <a:sym typeface="HK Grotesk Medium"/>
              </a:endParaRPr>
            </a:p>
          </p:txBody>
        </p:sp>
        <p:sp>
          <p:nvSpPr>
            <p:cNvPr id="48" name="TextBox 33">
              <a:extLst>
                <a:ext uri="{FF2B5EF4-FFF2-40B4-BE49-F238E27FC236}">
                  <a16:creationId xmlns:a16="http://schemas.microsoft.com/office/drawing/2014/main" id="{F85CE116-0F6B-40CA-A45D-CCAA7C4A0E1B}"/>
                </a:ext>
              </a:extLst>
            </p:cNvPr>
            <p:cNvSpPr txBox="1"/>
            <p:nvPr/>
          </p:nvSpPr>
          <p:spPr>
            <a:xfrm>
              <a:off x="0" y="634813"/>
              <a:ext cx="7724867" cy="10259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91"/>
                </a:lnSpc>
                <a:spcBef>
                  <a:spcPct val="0"/>
                </a:spcBef>
              </a:pPr>
              <a:r>
                <a:rPr lang="en-US" sz="2300" b="1" u="none" strike="noStrike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Спикер</a:t>
              </a:r>
              <a:r>
                <a:rPr lang="ru-RU" sz="2300" b="1" u="none" strike="noStrike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ы</a:t>
              </a:r>
              <a:r>
                <a:rPr lang="en-US" sz="2300" b="1" u="none" strike="noStrike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по </a:t>
              </a:r>
              <a:r>
                <a:rPr lang="en-US" sz="2300" b="1" u="none" strike="noStrike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внедрению</a:t>
              </a:r>
              <a:r>
                <a:rPr lang="en-US" sz="2300" b="1" u="none" strike="noStrike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ИИ в </a:t>
              </a:r>
              <a:r>
                <a:rPr lang="en-US" sz="2300" b="1" u="none" strike="noStrike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банковский</a:t>
              </a:r>
              <a:r>
                <a:rPr lang="en-US" sz="2300" b="1" u="none" strike="noStrike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 </a:t>
              </a:r>
              <a:r>
                <a:rPr lang="en-US" sz="2300" b="1" u="none" strike="noStrike" dirty="0" err="1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сектор</a:t>
              </a:r>
              <a:r>
                <a:rPr lang="ru-RU" sz="2300" b="1" u="none" strike="noStrike" dirty="0">
                  <a:solidFill>
                    <a:srgbClr val="000000"/>
                  </a:solidFill>
                  <a:latin typeface="Gilroy" panose="00000500000000000000" pitchFamily="2" charset="-52"/>
                  <a:ea typeface="HK Grotesk Bold"/>
                  <a:cs typeface="HK Grotesk Bold"/>
                  <a:sym typeface="HK Grotesk Bold"/>
                </a:rPr>
                <a:t>/ПСБ</a:t>
              </a:r>
              <a:endParaRPr lang="en-US" sz="2300" b="1" u="none" strike="noStrike" dirty="0">
                <a:solidFill>
                  <a:srgbClr val="000000"/>
                </a:solidFill>
                <a:latin typeface="Gilroy" panose="00000500000000000000" pitchFamily="2" charset="-52"/>
                <a:ea typeface="HK Grotesk Bold"/>
                <a:cs typeface="HK Grotesk Bold"/>
                <a:sym typeface="HK Grotesk Bold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03346" y="3151789"/>
            <a:ext cx="795834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99"/>
              </a:lnSpc>
            </a:pPr>
            <a:r>
              <a:rPr lang="en-US" sz="5499" b="1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Контакты</a:t>
            </a:r>
            <a:endParaRPr lang="en-US" sz="5499" b="1" dirty="0">
              <a:solidFill>
                <a:srgbClr val="000000"/>
              </a:solidFill>
              <a:latin typeface="Gilroy" panose="00000500000000000000" pitchFamily="2" charset="-52"/>
              <a:ea typeface="Jura Medium"/>
              <a:cs typeface="Jura Medium"/>
              <a:sym typeface="Jura Medium"/>
            </a:endParaRPr>
          </a:p>
        </p:txBody>
      </p:sp>
      <p:sp>
        <p:nvSpPr>
          <p:cNvPr id="3" name="Freeform 3"/>
          <p:cNvSpPr/>
          <p:nvPr/>
        </p:nvSpPr>
        <p:spPr>
          <a:xfrm rot="-1804033">
            <a:off x="9593493" y="5704443"/>
            <a:ext cx="12649512" cy="8222182"/>
          </a:xfrm>
          <a:custGeom>
            <a:avLst/>
            <a:gdLst/>
            <a:ahLst/>
            <a:cxnLst/>
            <a:rect l="l" t="t" r="r" b="b"/>
            <a:pathLst>
              <a:path w="12649512" h="8222182">
                <a:moveTo>
                  <a:pt x="0" y="0"/>
                </a:moveTo>
                <a:lnTo>
                  <a:pt x="12649511" y="0"/>
                </a:lnTo>
                <a:lnTo>
                  <a:pt x="12649511" y="8222183"/>
                </a:lnTo>
                <a:lnTo>
                  <a:pt x="0" y="8222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-643317" y="2379137"/>
            <a:ext cx="19574634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 flipV="1">
            <a:off x="1093747" y="4800337"/>
            <a:ext cx="0" cy="219456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6344133" y="114216"/>
            <a:ext cx="1830334" cy="1299537"/>
          </a:xfrm>
          <a:custGeom>
            <a:avLst/>
            <a:gdLst/>
            <a:ahLst/>
            <a:cxnLst/>
            <a:rect l="l" t="t" r="r" b="b"/>
            <a:pathLst>
              <a:path w="1830334" h="1299537">
                <a:moveTo>
                  <a:pt x="0" y="0"/>
                </a:moveTo>
                <a:lnTo>
                  <a:pt x="1830334" y="0"/>
                </a:lnTo>
                <a:lnTo>
                  <a:pt x="1830334" y="1299537"/>
                </a:lnTo>
                <a:lnTo>
                  <a:pt x="0" y="12995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>
            <a:off x="1028700" y="3161314"/>
            <a:ext cx="1539630" cy="996561"/>
          </a:xfrm>
          <a:custGeom>
            <a:avLst/>
            <a:gdLst/>
            <a:ahLst/>
            <a:cxnLst/>
            <a:rect l="l" t="t" r="r" b="b"/>
            <a:pathLst>
              <a:path w="1539630" h="996561">
                <a:moveTo>
                  <a:pt x="0" y="0"/>
                </a:moveTo>
                <a:lnTo>
                  <a:pt x="1539630" y="0"/>
                </a:lnTo>
                <a:lnTo>
                  <a:pt x="1539630" y="996560"/>
                </a:lnTo>
                <a:lnTo>
                  <a:pt x="0" y="9965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2050" name="Picture 2" descr="qr-code-2.gif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9" t="9728" r="9733" b="9442"/>
          <a:stretch/>
        </p:blipFill>
        <p:spPr bwMode="auto">
          <a:xfrm>
            <a:off x="13106400" y="4641237"/>
            <a:ext cx="2773023" cy="27730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TextBox 23"/>
          <p:cNvSpPr txBox="1"/>
          <p:nvPr/>
        </p:nvSpPr>
        <p:spPr>
          <a:xfrm>
            <a:off x="1676400" y="4876537"/>
            <a:ext cx="7543800" cy="230832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Алсу Мубаракшина </a:t>
            </a:r>
          </a:p>
          <a:p>
            <a:pPr algn="l">
              <a:lnSpc>
                <a:spcPts val="3600"/>
              </a:lnSpc>
            </a:pPr>
            <a:r>
              <a:rPr lang="en-US" sz="24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Директор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центра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развития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обучения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endParaRPr lang="ru-RU" sz="2400" dirty="0">
              <a:solidFill>
                <a:srgbClr val="000000"/>
              </a:solidFill>
              <a:latin typeface="Gilroy" panose="00000500000000000000" pitchFamily="2" charset="-52"/>
              <a:ea typeface="Jura Medium"/>
              <a:cs typeface="Jura Medium"/>
              <a:sym typeface="Jura Medium"/>
            </a:endParaRPr>
          </a:p>
          <a:p>
            <a:pPr algn="l">
              <a:lnSpc>
                <a:spcPts val="3600"/>
              </a:lnSpc>
            </a:pP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по </a:t>
            </a:r>
            <a:r>
              <a:rPr lang="en-US" sz="24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управлению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данными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АНО ДПО “</a:t>
            </a:r>
            <a:r>
              <a:rPr lang="en-US" sz="2400" dirty="0" err="1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Академия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ПСБ” </a:t>
            </a:r>
          </a:p>
          <a:p>
            <a:pPr algn="l">
              <a:lnSpc>
                <a:spcPts val="3600"/>
              </a:lnSpc>
            </a:pPr>
            <a:r>
              <a:rPr lang="en-US" sz="2400" dirty="0" err="1">
                <a:solidFill>
                  <a:srgbClr val="000000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Телефон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+7 (966) 004 8557 </a:t>
            </a:r>
          </a:p>
          <a:p>
            <a:pPr algn="l">
              <a:lnSpc>
                <a:spcPts val="3600"/>
              </a:lnSpc>
            </a:pPr>
            <a:r>
              <a:rPr lang="en-US" sz="2400" dirty="0" err="1">
                <a:solidFill>
                  <a:srgbClr val="000000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Почта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rPr>
              <a:t>:</a:t>
            </a:r>
            <a:r>
              <a:rPr lang="en-US" sz="2400" dirty="0">
                <a:solidFill>
                  <a:srgbClr val="000000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rPr>
              <a:t> a.mubarakshina@psb-academy.ru </a:t>
            </a:r>
          </a:p>
        </p:txBody>
      </p:sp>
      <p:grpSp>
        <p:nvGrpSpPr>
          <p:cNvPr id="30" name="Group 19"/>
          <p:cNvGrpSpPr/>
          <p:nvPr/>
        </p:nvGrpSpPr>
        <p:grpSpPr>
          <a:xfrm>
            <a:off x="3247569" y="1068525"/>
            <a:ext cx="2757760" cy="461264"/>
            <a:chOff x="0" y="0"/>
            <a:chExt cx="713952" cy="121485"/>
          </a:xfrm>
        </p:grpSpPr>
        <p:sp>
          <p:nvSpPr>
            <p:cNvPr id="31" name="Freeform 20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32" name="TextBox 21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Модули</a:t>
              </a: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программы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33" name="Group 22"/>
          <p:cNvGrpSpPr/>
          <p:nvPr/>
        </p:nvGrpSpPr>
        <p:grpSpPr>
          <a:xfrm>
            <a:off x="6091230" y="1068525"/>
            <a:ext cx="3347840" cy="461264"/>
            <a:chOff x="0" y="0"/>
            <a:chExt cx="866717" cy="121485"/>
          </a:xfrm>
        </p:grpSpPr>
        <p:sp>
          <p:nvSpPr>
            <p:cNvPr id="34" name="Freeform 23"/>
            <p:cNvSpPr/>
            <p:nvPr/>
          </p:nvSpPr>
          <p:spPr>
            <a:xfrm>
              <a:off x="0" y="0"/>
              <a:ext cx="866717" cy="121485"/>
            </a:xfrm>
            <a:custGeom>
              <a:avLst/>
              <a:gdLst/>
              <a:ahLst/>
              <a:cxnLst/>
              <a:rect l="l" t="t" r="r" b="b"/>
              <a:pathLst>
                <a:path w="866717" h="121485">
                  <a:moveTo>
                    <a:pt x="39994" y="0"/>
                  </a:moveTo>
                  <a:lnTo>
                    <a:pt x="826723" y="0"/>
                  </a:lnTo>
                  <a:cubicBezTo>
                    <a:pt x="837330" y="0"/>
                    <a:pt x="847503" y="4214"/>
                    <a:pt x="855003" y="11714"/>
                  </a:cubicBezTo>
                  <a:cubicBezTo>
                    <a:pt x="862503" y="19214"/>
                    <a:pt x="866717" y="29387"/>
                    <a:pt x="866717" y="39994"/>
                  </a:cubicBezTo>
                  <a:lnTo>
                    <a:pt x="866717" y="81491"/>
                  </a:lnTo>
                  <a:cubicBezTo>
                    <a:pt x="866717" y="92098"/>
                    <a:pt x="862503" y="102271"/>
                    <a:pt x="855003" y="109771"/>
                  </a:cubicBezTo>
                  <a:cubicBezTo>
                    <a:pt x="847503" y="117272"/>
                    <a:pt x="837330" y="121485"/>
                    <a:pt x="826723" y="121485"/>
                  </a:cubicBezTo>
                  <a:lnTo>
                    <a:pt x="39994" y="121485"/>
                  </a:lnTo>
                  <a:cubicBezTo>
                    <a:pt x="29387" y="121485"/>
                    <a:pt x="19214" y="117272"/>
                    <a:pt x="11714" y="109771"/>
                  </a:cubicBezTo>
                  <a:cubicBezTo>
                    <a:pt x="4214" y="102271"/>
                    <a:pt x="0" y="92098"/>
                    <a:pt x="0" y="81491"/>
                  </a:cubicBezTo>
                  <a:lnTo>
                    <a:pt x="0" y="39994"/>
                  </a:lnTo>
                  <a:cubicBezTo>
                    <a:pt x="0" y="29387"/>
                    <a:pt x="4214" y="19214"/>
                    <a:pt x="11714" y="11714"/>
                  </a:cubicBezTo>
                  <a:cubicBezTo>
                    <a:pt x="19214" y="4214"/>
                    <a:pt x="29387" y="0"/>
                    <a:pt x="39994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35" name="TextBox 24"/>
            <p:cNvSpPr txBox="1"/>
            <p:nvPr/>
          </p:nvSpPr>
          <p:spPr>
            <a:xfrm>
              <a:off x="0" y="-9525"/>
              <a:ext cx="866717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Как проходит обучение</a:t>
              </a:r>
            </a:p>
          </p:txBody>
        </p:sp>
      </p:grpSp>
      <p:grpSp>
        <p:nvGrpSpPr>
          <p:cNvPr id="36" name="Group 25"/>
          <p:cNvGrpSpPr/>
          <p:nvPr/>
        </p:nvGrpSpPr>
        <p:grpSpPr>
          <a:xfrm>
            <a:off x="9524971" y="1070250"/>
            <a:ext cx="2757760" cy="461264"/>
            <a:chOff x="0" y="0"/>
            <a:chExt cx="713952" cy="121485"/>
          </a:xfrm>
        </p:grpSpPr>
        <p:sp>
          <p:nvSpPr>
            <p:cNvPr id="37" name="Freeform 26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38" name="TextBox 27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Эксперты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grpSp>
        <p:nvGrpSpPr>
          <p:cNvPr id="39" name="Group 28"/>
          <p:cNvGrpSpPr/>
          <p:nvPr/>
        </p:nvGrpSpPr>
        <p:grpSpPr>
          <a:xfrm>
            <a:off x="12368632" y="1068525"/>
            <a:ext cx="2757760" cy="461264"/>
            <a:chOff x="0" y="0"/>
            <a:chExt cx="713952" cy="121485"/>
          </a:xfrm>
        </p:grpSpPr>
        <p:sp>
          <p:nvSpPr>
            <p:cNvPr id="40" name="Freeform 29"/>
            <p:cNvSpPr/>
            <p:nvPr/>
          </p:nvSpPr>
          <p:spPr>
            <a:xfrm>
              <a:off x="0" y="0"/>
              <a:ext cx="713952" cy="121485"/>
            </a:xfrm>
            <a:custGeom>
              <a:avLst/>
              <a:gdLst/>
              <a:ahLst/>
              <a:cxnLst/>
              <a:rect l="l" t="t" r="r" b="b"/>
              <a:pathLst>
                <a:path w="713952" h="121485">
                  <a:moveTo>
                    <a:pt x="48551" y="0"/>
                  </a:moveTo>
                  <a:lnTo>
                    <a:pt x="665401" y="0"/>
                  </a:lnTo>
                  <a:cubicBezTo>
                    <a:pt x="678277" y="0"/>
                    <a:pt x="690626" y="5115"/>
                    <a:pt x="699732" y="14220"/>
                  </a:cubicBezTo>
                  <a:cubicBezTo>
                    <a:pt x="708837" y="23326"/>
                    <a:pt x="713952" y="35675"/>
                    <a:pt x="713952" y="48551"/>
                  </a:cubicBezTo>
                  <a:lnTo>
                    <a:pt x="713952" y="72934"/>
                  </a:lnTo>
                  <a:cubicBezTo>
                    <a:pt x="713952" y="85810"/>
                    <a:pt x="708837" y="98160"/>
                    <a:pt x="699732" y="107265"/>
                  </a:cubicBezTo>
                  <a:cubicBezTo>
                    <a:pt x="690626" y="116370"/>
                    <a:pt x="678277" y="121485"/>
                    <a:pt x="665401" y="121485"/>
                  </a:cubicBezTo>
                  <a:lnTo>
                    <a:pt x="48551" y="121485"/>
                  </a:lnTo>
                  <a:cubicBezTo>
                    <a:pt x="35675" y="121485"/>
                    <a:pt x="23326" y="116370"/>
                    <a:pt x="14220" y="107265"/>
                  </a:cubicBezTo>
                  <a:cubicBezTo>
                    <a:pt x="5115" y="98160"/>
                    <a:pt x="0" y="85810"/>
                    <a:pt x="0" y="72934"/>
                  </a:cubicBezTo>
                  <a:lnTo>
                    <a:pt x="0" y="48551"/>
                  </a:lnTo>
                  <a:cubicBezTo>
                    <a:pt x="0" y="35675"/>
                    <a:pt x="5115" y="23326"/>
                    <a:pt x="14220" y="14220"/>
                  </a:cubicBezTo>
                  <a:cubicBezTo>
                    <a:pt x="23326" y="5115"/>
                    <a:pt x="35675" y="0"/>
                    <a:pt x="48551" y="0"/>
                  </a:cubicBezTo>
                  <a:close/>
                </a:path>
              </a:pathLst>
            </a:custGeom>
            <a:solidFill>
              <a:srgbClr val="EA5614"/>
            </a:solidFill>
          </p:spPr>
        </p:sp>
        <p:sp>
          <p:nvSpPr>
            <p:cNvPr id="41" name="TextBox 30"/>
            <p:cNvSpPr txBox="1"/>
            <p:nvPr/>
          </p:nvSpPr>
          <p:spPr>
            <a:xfrm>
              <a:off x="0" y="-9525"/>
              <a:ext cx="713952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b="1" dirty="0" err="1">
                  <a:solidFill>
                    <a:srgbClr val="FFFFFF"/>
                  </a:solidFill>
                  <a:latin typeface="Gilroy" panose="00000500000000000000" pitchFamily="2" charset="-52"/>
                  <a:ea typeface="Jura Medium"/>
                  <a:cs typeface="Jura Medium"/>
                  <a:sym typeface="Jura Medium"/>
                </a:rPr>
                <a:t>Контакты</a:t>
              </a:r>
              <a:endParaRPr lang="en-US" sz="2000" b="1" dirty="0">
                <a:solidFill>
                  <a:srgbClr val="FFFFFF"/>
                </a:solidFill>
                <a:latin typeface="Gilroy" panose="00000500000000000000" pitchFamily="2" charset="-52"/>
                <a:ea typeface="Jura Medium"/>
                <a:cs typeface="Jura Medium"/>
                <a:sym typeface="Jura Medium"/>
              </a:endParaRPr>
            </a:p>
          </p:txBody>
        </p:sp>
      </p:grpSp>
      <p:sp>
        <p:nvSpPr>
          <p:cNvPr id="42" name="TextBox 31"/>
          <p:cNvSpPr txBox="1"/>
          <p:nvPr/>
        </p:nvSpPr>
        <p:spPr>
          <a:xfrm>
            <a:off x="1028700" y="342900"/>
            <a:ext cx="10858500" cy="3068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00"/>
              </a:lnSpc>
              <a:spcBef>
                <a:spcPct val="0"/>
              </a:spcBef>
            </a:pP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Программа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повышения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квалификации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«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Промт-инженер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: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работа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 с </a:t>
            </a:r>
            <a:r>
              <a:rPr lang="en-US" sz="1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нейросетями</a:t>
            </a:r>
            <a:r>
              <a:rPr lang="en-US" sz="1900" dirty="0">
                <a:solidFill>
                  <a:schemeClr val="tx1">
                    <a:lumMod val="65000"/>
                    <a:lumOff val="35000"/>
                  </a:schemeClr>
                </a:solidFill>
                <a:latin typeface="Jura Bold" panose="020B0604020202020204" charset="0"/>
                <a:ea typeface="HK Grotesk Light"/>
                <a:cs typeface="HK Grotesk Light"/>
                <a:sym typeface="HK Grotesk Light"/>
              </a:rPr>
              <a:t>»</a:t>
            </a:r>
          </a:p>
        </p:txBody>
      </p:sp>
      <p:grpSp>
        <p:nvGrpSpPr>
          <p:cNvPr id="43" name="Group 16"/>
          <p:cNvGrpSpPr/>
          <p:nvPr/>
        </p:nvGrpSpPr>
        <p:grpSpPr>
          <a:xfrm>
            <a:off x="1028700" y="1068525"/>
            <a:ext cx="2132968" cy="461264"/>
            <a:chOff x="0" y="0"/>
            <a:chExt cx="552201" cy="121485"/>
          </a:xfrm>
        </p:grpSpPr>
        <p:sp>
          <p:nvSpPr>
            <p:cNvPr id="44" name="Freeform 17"/>
            <p:cNvSpPr/>
            <p:nvPr/>
          </p:nvSpPr>
          <p:spPr>
            <a:xfrm>
              <a:off x="0" y="0"/>
              <a:ext cx="552201" cy="121485"/>
            </a:xfrm>
            <a:custGeom>
              <a:avLst/>
              <a:gdLst/>
              <a:ahLst/>
              <a:cxnLst/>
              <a:rect l="l" t="t" r="r" b="b"/>
              <a:pathLst>
                <a:path w="552201" h="121485">
                  <a:moveTo>
                    <a:pt x="60743" y="0"/>
                  </a:moveTo>
                  <a:lnTo>
                    <a:pt x="491458" y="0"/>
                  </a:lnTo>
                  <a:cubicBezTo>
                    <a:pt x="507568" y="0"/>
                    <a:pt x="523018" y="6400"/>
                    <a:pt x="534410" y="17791"/>
                  </a:cubicBezTo>
                  <a:cubicBezTo>
                    <a:pt x="545801" y="29183"/>
                    <a:pt x="552201" y="44633"/>
                    <a:pt x="552201" y="60743"/>
                  </a:cubicBezTo>
                  <a:lnTo>
                    <a:pt x="552201" y="60743"/>
                  </a:lnTo>
                  <a:cubicBezTo>
                    <a:pt x="552201" y="94290"/>
                    <a:pt x="525005" y="121485"/>
                    <a:pt x="491458" y="121485"/>
                  </a:cubicBezTo>
                  <a:lnTo>
                    <a:pt x="60743" y="121485"/>
                  </a:lnTo>
                  <a:cubicBezTo>
                    <a:pt x="27195" y="121485"/>
                    <a:pt x="0" y="94290"/>
                    <a:pt x="0" y="60743"/>
                  </a:cubicBezTo>
                  <a:lnTo>
                    <a:pt x="0" y="60743"/>
                  </a:lnTo>
                  <a:cubicBezTo>
                    <a:pt x="0" y="27195"/>
                    <a:pt x="27195" y="0"/>
                    <a:pt x="60743" y="0"/>
                  </a:cubicBezTo>
                  <a:close/>
                </a:path>
              </a:pathLst>
            </a:custGeom>
            <a:solidFill>
              <a:srgbClr val="2B2C84"/>
            </a:solidFill>
          </p:spPr>
        </p:sp>
        <p:sp>
          <p:nvSpPr>
            <p:cNvPr id="45" name="TextBox 18"/>
            <p:cNvSpPr txBox="1"/>
            <p:nvPr/>
          </p:nvSpPr>
          <p:spPr>
            <a:xfrm>
              <a:off x="0" y="-9525"/>
              <a:ext cx="552201" cy="131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400"/>
                </a:lnSpc>
              </a:pPr>
              <a:r>
                <a:rPr lang="en-US" sz="2000" dirty="0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О </a:t>
              </a:r>
              <a:r>
                <a:rPr lang="en-US" sz="2000" dirty="0" err="1">
                  <a:solidFill>
                    <a:srgbClr val="FFFFFF"/>
                  </a:solidFill>
                  <a:latin typeface="Gilroy" panose="00000500000000000000" pitchFamily="2" charset="-52"/>
                  <a:ea typeface="Jura Bold"/>
                  <a:cs typeface="Jura Bold"/>
                  <a:sym typeface="Jura Bold"/>
                </a:rPr>
                <a:t>программе</a:t>
              </a:r>
              <a:endParaRPr lang="en-US" sz="2000" dirty="0">
                <a:solidFill>
                  <a:srgbClr val="FFFFFF"/>
                </a:solidFill>
                <a:latin typeface="Gilroy" panose="00000500000000000000" pitchFamily="2" charset="-52"/>
                <a:ea typeface="Jura Bold"/>
                <a:cs typeface="Jura Bold"/>
                <a:sym typeface="Jura Bold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1349</TotalTime>
  <Words>790</Words>
  <Application>Microsoft Office PowerPoint</Application>
  <PresentationFormat>Произвольный</PresentationFormat>
  <Paragraphs>108</Paragraphs>
  <Slides>6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8" baseType="lpstr">
      <vt:lpstr>HK Grotesk Bold</vt:lpstr>
      <vt:lpstr>Jura Medium</vt:lpstr>
      <vt:lpstr>Jura Semi-Bold</vt:lpstr>
      <vt:lpstr>Jura Bold</vt:lpstr>
      <vt:lpstr>Calibri</vt:lpstr>
      <vt:lpstr>HK Grotesk Medium</vt:lpstr>
      <vt:lpstr>Arial</vt:lpstr>
      <vt:lpstr>HK Grotesk Light</vt:lpstr>
      <vt:lpstr>Jura</vt:lpstr>
      <vt:lpstr>HK Grotesk</vt:lpstr>
      <vt:lpstr>Gilroy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Timeline Visual Charts Presentation in Aquamarine Black White Simple Style</dc:title>
  <dc:creator>Никишина Елизавета Алексеевна</dc:creator>
  <cp:lastModifiedBy>Никишина Елизавета Алексеевна</cp:lastModifiedBy>
  <cp:revision>38</cp:revision>
  <dcterms:created xsi:type="dcterms:W3CDTF">2006-08-16T00:00:00Z</dcterms:created>
  <dcterms:modified xsi:type="dcterms:W3CDTF">2025-12-16T14:55:00Z</dcterms:modified>
  <dc:identifier>DAGP1zPoUHY</dc:identifier>
</cp:coreProperties>
</file>

<file path=docProps/thumbnail.jpeg>
</file>